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Telegraf Bold" charset="1" panose="00000800000000000000"/>
      <p:regular r:id="rId25"/>
    </p:embeddedFont>
    <p:embeddedFont>
      <p:font typeface="Telegraf" charset="1" panose="00000500000000000000"/>
      <p:regular r:id="rId26"/>
    </p:embeddedFont>
    <p:embeddedFont>
      <p:font typeface="Helvetica World" charset="1" panose="020B0500040000020004"/>
      <p:regular r:id="rId27"/>
    </p:embeddedFont>
    <p:embeddedFont>
      <p:font typeface="Georgia Pro Condensed" charset="1" panose="02040506050405020303"/>
      <p:regular r:id="rId28"/>
    </p:embeddedFont>
    <p:embeddedFont>
      <p:font typeface="Helvetica World Bold" charset="1" panose="020B0800040000020004"/>
      <p:regular r:id="rId29"/>
    </p:embeddedFont>
    <p:embeddedFont>
      <p:font typeface="Arimo Bold" charset="1" panose="020B07040202020202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Relationship Id="rId4" Target="../media/image25.jpe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Relationship Id="rId4" Target="../media/image29.jpeg" Type="http://schemas.openxmlformats.org/officeDocument/2006/relationships/image"/><Relationship Id="rId5" Target="../media/image3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jpeg" Type="http://schemas.openxmlformats.org/officeDocument/2006/relationships/image"/><Relationship Id="rId4" Target="../media/image40.jpe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42.jpeg" Type="http://schemas.openxmlformats.org/officeDocument/2006/relationships/image"/><Relationship Id="rId4" Target="../media/image43.jpe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image47.jpeg" Type="http://schemas.openxmlformats.org/officeDocument/2006/relationships/image"/><Relationship Id="rId4" Target="../media/image48.jpe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EB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238500" cy="10287000"/>
            <a:chOff x="0" y="0"/>
            <a:chExt cx="85293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2938" cy="2709333"/>
            </a:xfrm>
            <a:custGeom>
              <a:avLst/>
              <a:gdLst/>
              <a:ahLst/>
              <a:cxnLst/>
              <a:rect r="r" b="b" t="t" l="l"/>
              <a:pathLst>
                <a:path h="2709333" w="852938">
                  <a:moveTo>
                    <a:pt x="0" y="0"/>
                  </a:moveTo>
                  <a:lnTo>
                    <a:pt x="852938" y="0"/>
                  </a:lnTo>
                  <a:lnTo>
                    <a:pt x="8529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88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52938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50" y="666750"/>
            <a:ext cx="7191375" cy="8953500"/>
            <a:chOff x="0" y="0"/>
            <a:chExt cx="928643" cy="11561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8643" cy="1156192"/>
            </a:xfrm>
            <a:custGeom>
              <a:avLst/>
              <a:gdLst/>
              <a:ahLst/>
              <a:cxnLst/>
              <a:rect r="r" b="b" t="t" l="l"/>
              <a:pathLst>
                <a:path h="1156192" w="928643">
                  <a:moveTo>
                    <a:pt x="37679" y="0"/>
                  </a:moveTo>
                  <a:lnTo>
                    <a:pt x="890964" y="0"/>
                  </a:lnTo>
                  <a:cubicBezTo>
                    <a:pt x="900957" y="0"/>
                    <a:pt x="910541" y="3970"/>
                    <a:pt x="917607" y="11036"/>
                  </a:cubicBezTo>
                  <a:cubicBezTo>
                    <a:pt x="924673" y="18102"/>
                    <a:pt x="928643" y="27686"/>
                    <a:pt x="928643" y="37679"/>
                  </a:cubicBezTo>
                  <a:lnTo>
                    <a:pt x="928643" y="1118512"/>
                  </a:lnTo>
                  <a:cubicBezTo>
                    <a:pt x="928643" y="1139322"/>
                    <a:pt x="911774" y="1156192"/>
                    <a:pt x="890964" y="1156192"/>
                  </a:cubicBezTo>
                  <a:lnTo>
                    <a:pt x="37679" y="1156192"/>
                  </a:lnTo>
                  <a:cubicBezTo>
                    <a:pt x="16870" y="1156192"/>
                    <a:pt x="0" y="1139322"/>
                    <a:pt x="0" y="1118512"/>
                  </a:cubicBezTo>
                  <a:lnTo>
                    <a:pt x="0" y="37679"/>
                  </a:lnTo>
                  <a:cubicBezTo>
                    <a:pt x="0" y="16870"/>
                    <a:pt x="16870" y="0"/>
                    <a:pt x="37679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99" r="0" b="-199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296400" y="666750"/>
            <a:ext cx="8324850" cy="4781550"/>
            <a:chOff x="0" y="0"/>
            <a:chExt cx="11099800" cy="637540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74750"/>
              <a:ext cx="11099800" cy="520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900"/>
                </a:lnSpc>
              </a:pPr>
              <a:r>
                <a:rPr lang="en-US" b="true" sz="9000" spc="-89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Teaching Machines to Think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1099800" cy="606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99"/>
                </a:lnSpc>
              </a:pPr>
              <a:r>
                <a:rPr lang="en-US" b="true" sz="2999" spc="-29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Introduction to AI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296400" y="6210300"/>
            <a:ext cx="8324850" cy="340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sz="3000" spc="-30">
                <a:solidFill>
                  <a:srgbClr val="004D40"/>
                </a:solidFill>
                <a:latin typeface="Telegraf"/>
                <a:ea typeface="Telegraf"/>
                <a:cs typeface="Telegraf"/>
                <a:sym typeface="Telegraf"/>
              </a:rPr>
              <a:t>Presented by,</a:t>
            </a:r>
          </a:p>
          <a:p>
            <a:pPr algn="l" marL="0" indent="0" lvl="0">
              <a:lnSpc>
                <a:spcPts val="3300"/>
              </a:lnSpc>
            </a:pPr>
            <a:r>
              <a:rPr lang="en-US" sz="3000" spc="-30">
                <a:solidFill>
                  <a:srgbClr val="004D40"/>
                </a:solidFill>
                <a:latin typeface="Telegraf"/>
                <a:ea typeface="Telegraf"/>
                <a:cs typeface="Telegraf"/>
                <a:sym typeface="Telegraf"/>
              </a:rPr>
              <a:t>Zarin Tasnim Uddin Jeba</a:t>
            </a:r>
          </a:p>
          <a:p>
            <a:pPr algn="l" marL="0" indent="0" lvl="0">
              <a:lnSpc>
                <a:spcPts val="3300"/>
              </a:lnSpc>
            </a:pPr>
          </a:p>
          <a:p>
            <a:pPr algn="l" marL="0" indent="0" lvl="0">
              <a:lnSpc>
                <a:spcPts val="3300"/>
              </a:lnSpc>
            </a:pPr>
            <a:r>
              <a:rPr lang="en-US" sz="3000" spc="-30">
                <a:solidFill>
                  <a:srgbClr val="004D40"/>
                </a:solidFill>
                <a:latin typeface="Telegraf"/>
                <a:ea typeface="Telegraf"/>
                <a:cs typeface="Telegraf"/>
                <a:sym typeface="Telegraf"/>
              </a:rPr>
              <a:t>Presented to,</a:t>
            </a:r>
          </a:p>
          <a:p>
            <a:pPr algn="l" marL="0" indent="0" lvl="0">
              <a:lnSpc>
                <a:spcPts val="3300"/>
              </a:lnSpc>
            </a:pPr>
            <a:r>
              <a:rPr lang="en-US" sz="3000" spc="-30">
                <a:solidFill>
                  <a:srgbClr val="004D40"/>
                </a:solidFill>
                <a:latin typeface="Telegraf"/>
                <a:ea typeface="Telegraf"/>
                <a:cs typeface="Telegraf"/>
                <a:sym typeface="Telegraf"/>
              </a:rPr>
              <a:t>Mr. Razorshi Prozzwal Talukder</a:t>
            </a:r>
          </a:p>
          <a:p>
            <a:pPr algn="l" marL="0" indent="0" lvl="0">
              <a:lnSpc>
                <a:spcPts val="3300"/>
              </a:lnSpc>
            </a:pPr>
            <a:r>
              <a:rPr lang="en-US" sz="3000" spc="-30">
                <a:solidFill>
                  <a:srgbClr val="004D40"/>
                </a:solidFill>
                <a:latin typeface="Telegraf"/>
                <a:ea typeface="Telegraf"/>
                <a:cs typeface="Telegraf"/>
                <a:sym typeface="Telegraf"/>
              </a:rPr>
              <a:t>Lecturer</a:t>
            </a:r>
          </a:p>
          <a:p>
            <a:pPr algn="l" marL="0" indent="0" lvl="0">
              <a:lnSpc>
                <a:spcPts val="3300"/>
              </a:lnSpc>
            </a:pPr>
            <a:r>
              <a:rPr lang="en-US" sz="3000" spc="-30">
                <a:solidFill>
                  <a:srgbClr val="004D40"/>
                </a:solidFill>
                <a:latin typeface="Telegraf"/>
                <a:ea typeface="Telegraf"/>
                <a:cs typeface="Telegraf"/>
                <a:sym typeface="Telegraf"/>
              </a:rPr>
              <a:t>Department of CSE</a:t>
            </a:r>
          </a:p>
          <a:p>
            <a:pPr algn="l" marL="0" indent="0" lvl="0">
              <a:lnSpc>
                <a:spcPts val="3300"/>
              </a:lnSpc>
            </a:pPr>
            <a:r>
              <a:rPr lang="en-US" sz="3000" spc="-30">
                <a:solidFill>
                  <a:srgbClr val="004D40"/>
                </a:solidFill>
                <a:latin typeface="Telegraf"/>
                <a:ea typeface="Telegraf"/>
                <a:cs typeface="Telegraf"/>
                <a:sym typeface="Telegraf"/>
              </a:rPr>
              <a:t>North East University, Bangladesh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D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581025"/>
            <a:ext cx="1326318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7000" spc="-70" strike="noStrike" u="none">
                <a:solidFill>
                  <a:srgbClr val="0288D1"/>
                </a:solidFill>
                <a:latin typeface="Telegraf Bold"/>
                <a:ea typeface="Telegraf Bold"/>
                <a:cs typeface="Telegraf Bold"/>
                <a:sym typeface="Telegraf Bold"/>
              </a:rPr>
              <a:t>Search Algorithms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2457450"/>
            <a:ext cx="4010025" cy="4476750"/>
            <a:chOff x="0" y="0"/>
            <a:chExt cx="922951" cy="10303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2951" cy="1030373"/>
            </a:xfrm>
            <a:custGeom>
              <a:avLst/>
              <a:gdLst/>
              <a:ahLst/>
              <a:cxnLst/>
              <a:rect r="r" b="b" t="t" l="l"/>
              <a:pathLst>
                <a:path h="1030373" w="922951">
                  <a:moveTo>
                    <a:pt x="67572" y="0"/>
                  </a:moveTo>
                  <a:lnTo>
                    <a:pt x="855378" y="0"/>
                  </a:lnTo>
                  <a:cubicBezTo>
                    <a:pt x="873300" y="0"/>
                    <a:pt x="890487" y="7119"/>
                    <a:pt x="903159" y="19792"/>
                  </a:cubicBezTo>
                  <a:cubicBezTo>
                    <a:pt x="915832" y="32464"/>
                    <a:pt x="922951" y="49651"/>
                    <a:pt x="922951" y="67572"/>
                  </a:cubicBezTo>
                  <a:lnTo>
                    <a:pt x="922951" y="962800"/>
                  </a:lnTo>
                  <a:cubicBezTo>
                    <a:pt x="922951" y="980722"/>
                    <a:pt x="915832" y="997909"/>
                    <a:pt x="903159" y="1010581"/>
                  </a:cubicBezTo>
                  <a:cubicBezTo>
                    <a:pt x="890487" y="1023253"/>
                    <a:pt x="873300" y="1030373"/>
                    <a:pt x="855378" y="1030373"/>
                  </a:cubicBezTo>
                  <a:lnTo>
                    <a:pt x="67572" y="1030373"/>
                  </a:lnTo>
                  <a:cubicBezTo>
                    <a:pt x="49651" y="1030373"/>
                    <a:pt x="32464" y="1023253"/>
                    <a:pt x="19792" y="1010581"/>
                  </a:cubicBezTo>
                  <a:cubicBezTo>
                    <a:pt x="7119" y="997909"/>
                    <a:pt x="0" y="980722"/>
                    <a:pt x="0" y="962800"/>
                  </a:cubicBezTo>
                  <a:lnTo>
                    <a:pt x="0" y="67572"/>
                  </a:lnTo>
                  <a:cubicBezTo>
                    <a:pt x="0" y="49651"/>
                    <a:pt x="7119" y="32464"/>
                    <a:pt x="19792" y="19792"/>
                  </a:cubicBezTo>
                  <a:cubicBezTo>
                    <a:pt x="32464" y="7119"/>
                    <a:pt x="49651" y="0"/>
                    <a:pt x="6757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52" r="0" b="-25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981575" y="2457450"/>
            <a:ext cx="4010025" cy="4476750"/>
            <a:chOff x="0" y="0"/>
            <a:chExt cx="922951" cy="10303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2951" cy="1030373"/>
            </a:xfrm>
            <a:custGeom>
              <a:avLst/>
              <a:gdLst/>
              <a:ahLst/>
              <a:cxnLst/>
              <a:rect r="r" b="b" t="t" l="l"/>
              <a:pathLst>
                <a:path h="1030373" w="922951">
                  <a:moveTo>
                    <a:pt x="67572" y="0"/>
                  </a:moveTo>
                  <a:lnTo>
                    <a:pt x="855378" y="0"/>
                  </a:lnTo>
                  <a:cubicBezTo>
                    <a:pt x="873300" y="0"/>
                    <a:pt x="890487" y="7119"/>
                    <a:pt x="903159" y="19792"/>
                  </a:cubicBezTo>
                  <a:cubicBezTo>
                    <a:pt x="915832" y="32464"/>
                    <a:pt x="922951" y="49651"/>
                    <a:pt x="922951" y="67572"/>
                  </a:cubicBezTo>
                  <a:lnTo>
                    <a:pt x="922951" y="962800"/>
                  </a:lnTo>
                  <a:cubicBezTo>
                    <a:pt x="922951" y="980722"/>
                    <a:pt x="915832" y="997909"/>
                    <a:pt x="903159" y="1010581"/>
                  </a:cubicBezTo>
                  <a:cubicBezTo>
                    <a:pt x="890487" y="1023253"/>
                    <a:pt x="873300" y="1030373"/>
                    <a:pt x="855378" y="1030373"/>
                  </a:cubicBezTo>
                  <a:lnTo>
                    <a:pt x="67572" y="1030373"/>
                  </a:lnTo>
                  <a:cubicBezTo>
                    <a:pt x="49651" y="1030373"/>
                    <a:pt x="32464" y="1023253"/>
                    <a:pt x="19792" y="1010581"/>
                  </a:cubicBezTo>
                  <a:cubicBezTo>
                    <a:pt x="7119" y="997909"/>
                    <a:pt x="0" y="980722"/>
                    <a:pt x="0" y="962800"/>
                  </a:cubicBezTo>
                  <a:lnTo>
                    <a:pt x="0" y="67572"/>
                  </a:lnTo>
                  <a:cubicBezTo>
                    <a:pt x="0" y="49651"/>
                    <a:pt x="7119" y="32464"/>
                    <a:pt x="19792" y="19792"/>
                  </a:cubicBezTo>
                  <a:cubicBezTo>
                    <a:pt x="32464" y="7119"/>
                    <a:pt x="49651" y="0"/>
                    <a:pt x="6757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2" r="0" b="-2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296400" y="2457450"/>
            <a:ext cx="4010025" cy="4476750"/>
            <a:chOff x="0" y="0"/>
            <a:chExt cx="922951" cy="10303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2951" cy="1030373"/>
            </a:xfrm>
            <a:custGeom>
              <a:avLst/>
              <a:gdLst/>
              <a:ahLst/>
              <a:cxnLst/>
              <a:rect r="r" b="b" t="t" l="l"/>
              <a:pathLst>
                <a:path h="1030373" w="922951">
                  <a:moveTo>
                    <a:pt x="67572" y="0"/>
                  </a:moveTo>
                  <a:lnTo>
                    <a:pt x="855378" y="0"/>
                  </a:lnTo>
                  <a:cubicBezTo>
                    <a:pt x="873300" y="0"/>
                    <a:pt x="890487" y="7119"/>
                    <a:pt x="903159" y="19792"/>
                  </a:cubicBezTo>
                  <a:cubicBezTo>
                    <a:pt x="915832" y="32464"/>
                    <a:pt x="922951" y="49651"/>
                    <a:pt x="922951" y="67572"/>
                  </a:cubicBezTo>
                  <a:lnTo>
                    <a:pt x="922951" y="962800"/>
                  </a:lnTo>
                  <a:cubicBezTo>
                    <a:pt x="922951" y="980722"/>
                    <a:pt x="915832" y="997909"/>
                    <a:pt x="903159" y="1010581"/>
                  </a:cubicBezTo>
                  <a:cubicBezTo>
                    <a:pt x="890487" y="1023253"/>
                    <a:pt x="873300" y="1030373"/>
                    <a:pt x="855378" y="1030373"/>
                  </a:cubicBezTo>
                  <a:lnTo>
                    <a:pt x="67572" y="1030373"/>
                  </a:lnTo>
                  <a:cubicBezTo>
                    <a:pt x="49651" y="1030373"/>
                    <a:pt x="32464" y="1023253"/>
                    <a:pt x="19792" y="1010581"/>
                  </a:cubicBezTo>
                  <a:cubicBezTo>
                    <a:pt x="7119" y="997909"/>
                    <a:pt x="0" y="980722"/>
                    <a:pt x="0" y="962800"/>
                  </a:cubicBezTo>
                  <a:lnTo>
                    <a:pt x="0" y="67572"/>
                  </a:lnTo>
                  <a:cubicBezTo>
                    <a:pt x="0" y="49651"/>
                    <a:pt x="7119" y="32464"/>
                    <a:pt x="19792" y="19792"/>
                  </a:cubicBezTo>
                  <a:cubicBezTo>
                    <a:pt x="32464" y="7119"/>
                    <a:pt x="49651" y="0"/>
                    <a:pt x="6757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52" r="0" b="-252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611225" y="2457450"/>
            <a:ext cx="4005597" cy="4476750"/>
            <a:chOff x="0" y="0"/>
            <a:chExt cx="921932" cy="10303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1932" cy="1030373"/>
            </a:xfrm>
            <a:custGeom>
              <a:avLst/>
              <a:gdLst/>
              <a:ahLst/>
              <a:cxnLst/>
              <a:rect r="r" b="b" t="t" l="l"/>
              <a:pathLst>
                <a:path h="1030373" w="921932">
                  <a:moveTo>
                    <a:pt x="67647" y="0"/>
                  </a:moveTo>
                  <a:lnTo>
                    <a:pt x="854285" y="0"/>
                  </a:lnTo>
                  <a:cubicBezTo>
                    <a:pt x="872226" y="0"/>
                    <a:pt x="889432" y="7127"/>
                    <a:pt x="902118" y="19813"/>
                  </a:cubicBezTo>
                  <a:cubicBezTo>
                    <a:pt x="914805" y="32500"/>
                    <a:pt x="921932" y="49706"/>
                    <a:pt x="921932" y="67647"/>
                  </a:cubicBezTo>
                  <a:lnTo>
                    <a:pt x="921932" y="962726"/>
                  </a:lnTo>
                  <a:cubicBezTo>
                    <a:pt x="921932" y="980667"/>
                    <a:pt x="914805" y="997873"/>
                    <a:pt x="902118" y="1010559"/>
                  </a:cubicBezTo>
                  <a:cubicBezTo>
                    <a:pt x="889432" y="1023246"/>
                    <a:pt x="872226" y="1030373"/>
                    <a:pt x="854285" y="1030373"/>
                  </a:cubicBezTo>
                  <a:lnTo>
                    <a:pt x="67647" y="1030373"/>
                  </a:lnTo>
                  <a:cubicBezTo>
                    <a:pt x="30287" y="1030373"/>
                    <a:pt x="0" y="1000086"/>
                    <a:pt x="0" y="962726"/>
                  </a:cubicBezTo>
                  <a:lnTo>
                    <a:pt x="0" y="67647"/>
                  </a:lnTo>
                  <a:cubicBezTo>
                    <a:pt x="0" y="49706"/>
                    <a:pt x="7127" y="32500"/>
                    <a:pt x="19813" y="19813"/>
                  </a:cubicBezTo>
                  <a:cubicBezTo>
                    <a:pt x="32500" y="7127"/>
                    <a:pt x="49706" y="0"/>
                    <a:pt x="67647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96" r="0" b="-19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66750" y="7200900"/>
            <a:ext cx="4010025" cy="1600214"/>
            <a:chOff x="0" y="0"/>
            <a:chExt cx="5346700" cy="213361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9050"/>
              <a:ext cx="53467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Iterative Deepening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15451"/>
              <a:ext cx="5346700" cy="1418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IDS combines depth-first and breadth-first techniques efficiently.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981575" y="7200900"/>
            <a:ext cx="4010025" cy="1247789"/>
            <a:chOff x="0" y="0"/>
            <a:chExt cx="5346700" cy="166371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53467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Bidirectional Search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15451"/>
              <a:ext cx="53467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This method searches from both ends for faster results.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cap="flat" w="9525">
            <a:solidFill>
              <a:srgbClr val="004D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7419114" y="96764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200">
                <a:solidFill>
                  <a:srgbClr val="004D40"/>
                </a:solidFill>
                <a:latin typeface="Telegraf Bold"/>
                <a:ea typeface="Telegraf Bold"/>
                <a:cs typeface="Telegraf Bold"/>
                <a:sym typeface="Telegraf Bold"/>
              </a:rPr>
              <a:t>10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296400" y="7200900"/>
            <a:ext cx="4010025" cy="1247789"/>
            <a:chOff x="0" y="0"/>
            <a:chExt cx="5346700" cy="166371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9050"/>
              <a:ext cx="53467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Tree Structure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715451"/>
              <a:ext cx="53467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Visualizes nodes expanding during uninformed search exploration.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611225" y="7200900"/>
            <a:ext cx="4010025" cy="1247789"/>
            <a:chOff x="0" y="0"/>
            <a:chExt cx="5346700" cy="1663718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19050"/>
              <a:ext cx="53467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A* Algorithm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715451"/>
              <a:ext cx="53467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A* finds the shortest path using heuristic guidance.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EB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581025"/>
            <a:ext cx="1326318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7000" spc="-70" strike="noStrike" u="none">
                <a:solidFill>
                  <a:srgbClr val="0288D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Informed Search Algorithms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2457450"/>
            <a:ext cx="4010025" cy="4476750"/>
            <a:chOff x="0" y="0"/>
            <a:chExt cx="922951" cy="10303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2951" cy="1030373"/>
            </a:xfrm>
            <a:custGeom>
              <a:avLst/>
              <a:gdLst/>
              <a:ahLst/>
              <a:cxnLst/>
              <a:rect r="r" b="b" t="t" l="l"/>
              <a:pathLst>
                <a:path h="1030373" w="922951">
                  <a:moveTo>
                    <a:pt x="67572" y="0"/>
                  </a:moveTo>
                  <a:lnTo>
                    <a:pt x="855378" y="0"/>
                  </a:lnTo>
                  <a:cubicBezTo>
                    <a:pt x="873300" y="0"/>
                    <a:pt x="890487" y="7119"/>
                    <a:pt x="903159" y="19792"/>
                  </a:cubicBezTo>
                  <a:cubicBezTo>
                    <a:pt x="915832" y="32464"/>
                    <a:pt x="922951" y="49651"/>
                    <a:pt x="922951" y="67572"/>
                  </a:cubicBezTo>
                  <a:lnTo>
                    <a:pt x="922951" y="962800"/>
                  </a:lnTo>
                  <a:cubicBezTo>
                    <a:pt x="922951" y="980722"/>
                    <a:pt x="915832" y="997909"/>
                    <a:pt x="903159" y="1010581"/>
                  </a:cubicBezTo>
                  <a:cubicBezTo>
                    <a:pt x="890487" y="1023253"/>
                    <a:pt x="873300" y="1030373"/>
                    <a:pt x="855378" y="1030373"/>
                  </a:cubicBezTo>
                  <a:lnTo>
                    <a:pt x="67572" y="1030373"/>
                  </a:lnTo>
                  <a:cubicBezTo>
                    <a:pt x="49651" y="1030373"/>
                    <a:pt x="32464" y="1023253"/>
                    <a:pt x="19792" y="1010581"/>
                  </a:cubicBezTo>
                  <a:cubicBezTo>
                    <a:pt x="7119" y="997909"/>
                    <a:pt x="0" y="980722"/>
                    <a:pt x="0" y="962800"/>
                  </a:cubicBezTo>
                  <a:lnTo>
                    <a:pt x="0" y="67572"/>
                  </a:lnTo>
                  <a:cubicBezTo>
                    <a:pt x="0" y="49651"/>
                    <a:pt x="7119" y="32464"/>
                    <a:pt x="19792" y="19792"/>
                  </a:cubicBezTo>
                  <a:cubicBezTo>
                    <a:pt x="32464" y="7119"/>
                    <a:pt x="49651" y="0"/>
                    <a:pt x="6757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52" r="0" b="-25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981575" y="2457450"/>
            <a:ext cx="4010025" cy="4476750"/>
            <a:chOff x="0" y="0"/>
            <a:chExt cx="922951" cy="10303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2951" cy="1030373"/>
            </a:xfrm>
            <a:custGeom>
              <a:avLst/>
              <a:gdLst/>
              <a:ahLst/>
              <a:cxnLst/>
              <a:rect r="r" b="b" t="t" l="l"/>
              <a:pathLst>
                <a:path h="1030373" w="922951">
                  <a:moveTo>
                    <a:pt x="67572" y="0"/>
                  </a:moveTo>
                  <a:lnTo>
                    <a:pt x="855378" y="0"/>
                  </a:lnTo>
                  <a:cubicBezTo>
                    <a:pt x="873300" y="0"/>
                    <a:pt x="890487" y="7119"/>
                    <a:pt x="903159" y="19792"/>
                  </a:cubicBezTo>
                  <a:cubicBezTo>
                    <a:pt x="915832" y="32464"/>
                    <a:pt x="922951" y="49651"/>
                    <a:pt x="922951" y="67572"/>
                  </a:cubicBezTo>
                  <a:lnTo>
                    <a:pt x="922951" y="962800"/>
                  </a:lnTo>
                  <a:cubicBezTo>
                    <a:pt x="922951" y="980722"/>
                    <a:pt x="915832" y="997909"/>
                    <a:pt x="903159" y="1010581"/>
                  </a:cubicBezTo>
                  <a:cubicBezTo>
                    <a:pt x="890487" y="1023253"/>
                    <a:pt x="873300" y="1030373"/>
                    <a:pt x="855378" y="1030373"/>
                  </a:cubicBezTo>
                  <a:lnTo>
                    <a:pt x="67572" y="1030373"/>
                  </a:lnTo>
                  <a:cubicBezTo>
                    <a:pt x="49651" y="1030373"/>
                    <a:pt x="32464" y="1023253"/>
                    <a:pt x="19792" y="1010581"/>
                  </a:cubicBezTo>
                  <a:cubicBezTo>
                    <a:pt x="7119" y="997909"/>
                    <a:pt x="0" y="980722"/>
                    <a:pt x="0" y="962800"/>
                  </a:cubicBezTo>
                  <a:lnTo>
                    <a:pt x="0" y="67572"/>
                  </a:lnTo>
                  <a:cubicBezTo>
                    <a:pt x="0" y="49651"/>
                    <a:pt x="7119" y="32464"/>
                    <a:pt x="19792" y="19792"/>
                  </a:cubicBezTo>
                  <a:cubicBezTo>
                    <a:pt x="32464" y="7119"/>
                    <a:pt x="49651" y="0"/>
                    <a:pt x="6757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2" r="0" b="-2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296400" y="2457450"/>
            <a:ext cx="4010025" cy="4476750"/>
            <a:chOff x="0" y="0"/>
            <a:chExt cx="922951" cy="10303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2951" cy="1030373"/>
            </a:xfrm>
            <a:custGeom>
              <a:avLst/>
              <a:gdLst/>
              <a:ahLst/>
              <a:cxnLst/>
              <a:rect r="r" b="b" t="t" l="l"/>
              <a:pathLst>
                <a:path h="1030373" w="922951">
                  <a:moveTo>
                    <a:pt x="67572" y="0"/>
                  </a:moveTo>
                  <a:lnTo>
                    <a:pt x="855378" y="0"/>
                  </a:lnTo>
                  <a:cubicBezTo>
                    <a:pt x="873300" y="0"/>
                    <a:pt x="890487" y="7119"/>
                    <a:pt x="903159" y="19792"/>
                  </a:cubicBezTo>
                  <a:cubicBezTo>
                    <a:pt x="915832" y="32464"/>
                    <a:pt x="922951" y="49651"/>
                    <a:pt x="922951" y="67572"/>
                  </a:cubicBezTo>
                  <a:lnTo>
                    <a:pt x="922951" y="962800"/>
                  </a:lnTo>
                  <a:cubicBezTo>
                    <a:pt x="922951" y="980722"/>
                    <a:pt x="915832" y="997909"/>
                    <a:pt x="903159" y="1010581"/>
                  </a:cubicBezTo>
                  <a:cubicBezTo>
                    <a:pt x="890487" y="1023253"/>
                    <a:pt x="873300" y="1030373"/>
                    <a:pt x="855378" y="1030373"/>
                  </a:cubicBezTo>
                  <a:lnTo>
                    <a:pt x="67572" y="1030373"/>
                  </a:lnTo>
                  <a:cubicBezTo>
                    <a:pt x="49651" y="1030373"/>
                    <a:pt x="32464" y="1023253"/>
                    <a:pt x="19792" y="1010581"/>
                  </a:cubicBezTo>
                  <a:cubicBezTo>
                    <a:pt x="7119" y="997909"/>
                    <a:pt x="0" y="980722"/>
                    <a:pt x="0" y="962800"/>
                  </a:cubicBezTo>
                  <a:lnTo>
                    <a:pt x="0" y="67572"/>
                  </a:lnTo>
                  <a:cubicBezTo>
                    <a:pt x="0" y="49651"/>
                    <a:pt x="7119" y="32464"/>
                    <a:pt x="19792" y="19792"/>
                  </a:cubicBezTo>
                  <a:cubicBezTo>
                    <a:pt x="32464" y="7119"/>
                    <a:pt x="49651" y="0"/>
                    <a:pt x="6757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52" r="0" b="-252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611225" y="2457450"/>
            <a:ext cx="4005597" cy="4476750"/>
            <a:chOff x="0" y="0"/>
            <a:chExt cx="921932" cy="10303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1932" cy="1030373"/>
            </a:xfrm>
            <a:custGeom>
              <a:avLst/>
              <a:gdLst/>
              <a:ahLst/>
              <a:cxnLst/>
              <a:rect r="r" b="b" t="t" l="l"/>
              <a:pathLst>
                <a:path h="1030373" w="921932">
                  <a:moveTo>
                    <a:pt x="67647" y="0"/>
                  </a:moveTo>
                  <a:lnTo>
                    <a:pt x="854285" y="0"/>
                  </a:lnTo>
                  <a:cubicBezTo>
                    <a:pt x="872226" y="0"/>
                    <a:pt x="889432" y="7127"/>
                    <a:pt x="902118" y="19813"/>
                  </a:cubicBezTo>
                  <a:cubicBezTo>
                    <a:pt x="914805" y="32500"/>
                    <a:pt x="921932" y="49706"/>
                    <a:pt x="921932" y="67647"/>
                  </a:cubicBezTo>
                  <a:lnTo>
                    <a:pt x="921932" y="962726"/>
                  </a:lnTo>
                  <a:cubicBezTo>
                    <a:pt x="921932" y="980667"/>
                    <a:pt x="914805" y="997873"/>
                    <a:pt x="902118" y="1010559"/>
                  </a:cubicBezTo>
                  <a:cubicBezTo>
                    <a:pt x="889432" y="1023246"/>
                    <a:pt x="872226" y="1030373"/>
                    <a:pt x="854285" y="1030373"/>
                  </a:cubicBezTo>
                  <a:lnTo>
                    <a:pt x="67647" y="1030373"/>
                  </a:lnTo>
                  <a:cubicBezTo>
                    <a:pt x="30287" y="1030373"/>
                    <a:pt x="0" y="1000086"/>
                    <a:pt x="0" y="962726"/>
                  </a:cubicBezTo>
                  <a:lnTo>
                    <a:pt x="0" y="67647"/>
                  </a:lnTo>
                  <a:cubicBezTo>
                    <a:pt x="0" y="49706"/>
                    <a:pt x="7127" y="32500"/>
                    <a:pt x="19813" y="19813"/>
                  </a:cubicBezTo>
                  <a:cubicBezTo>
                    <a:pt x="32500" y="7127"/>
                    <a:pt x="49706" y="0"/>
                    <a:pt x="67647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96" r="0" b="-19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66750" y="7200900"/>
            <a:ext cx="4010025" cy="1247789"/>
            <a:chOff x="0" y="0"/>
            <a:chExt cx="5346700" cy="166371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9050"/>
              <a:ext cx="53467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Best First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15451"/>
              <a:ext cx="53467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This method prioritizes paths based on estimated costs.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981575" y="7200900"/>
            <a:ext cx="4010025" cy="1247789"/>
            <a:chOff x="0" y="0"/>
            <a:chExt cx="5346700" cy="166371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53467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Beam Search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15451"/>
              <a:ext cx="53467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A selective approach keeping a limited number of paths.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cap="flat" w="9525">
            <a:solidFill>
              <a:srgbClr val="004D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7419114" y="96764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200">
                <a:solidFill>
                  <a:srgbClr val="004D40"/>
                </a:solidFill>
                <a:latin typeface="Telegraf Bold"/>
                <a:ea typeface="Telegraf Bold"/>
                <a:cs typeface="Telegraf Bold"/>
                <a:sym typeface="Telegraf Bold"/>
              </a:rPr>
              <a:t>11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296400" y="7200900"/>
            <a:ext cx="4010025" cy="1247789"/>
            <a:chOff x="0" y="0"/>
            <a:chExt cx="5346700" cy="166371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9050"/>
              <a:ext cx="53467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A* Algorithm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715451"/>
              <a:ext cx="53467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Combines cost and heuristic for optimal pathfinding.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611225" y="7200900"/>
            <a:ext cx="4010025" cy="1600214"/>
            <a:chOff x="0" y="0"/>
            <a:chExt cx="5346700" cy="2133618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19050"/>
              <a:ext cx="53467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Summary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715451"/>
              <a:ext cx="5346700" cy="1418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Informed searches enhance efficiency and effectiveness significantly.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D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934213"/>
            <a:ext cx="11201400" cy="1644650"/>
            <a:chOff x="0" y="0"/>
            <a:chExt cx="14935200" cy="219286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71650"/>
              <a:ext cx="14935200" cy="421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00"/>
                </a:lnSpc>
              </a:pPr>
              <a:r>
                <a:rPr lang="en-US" sz="2000" spc="-20" strike="noStrike" u="none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Discover how algorithms solve this engaging challenge.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4935200" cy="1423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99"/>
                </a:lnSpc>
              </a:pPr>
              <a:r>
                <a:rPr lang="en-US" b="true" sz="6999" spc="-69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The 8-Puzzle Problem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6038850"/>
            <a:chOff x="0" y="0"/>
            <a:chExt cx="2161206" cy="713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1206" cy="713648"/>
            </a:xfrm>
            <a:custGeom>
              <a:avLst/>
              <a:gdLst/>
              <a:ahLst/>
              <a:cxnLst/>
              <a:rect r="r" b="b" t="t" l="l"/>
              <a:pathLst>
                <a:path h="713648" w="2161206">
                  <a:moveTo>
                    <a:pt x="0" y="0"/>
                  </a:moveTo>
                  <a:lnTo>
                    <a:pt x="2161206" y="0"/>
                  </a:lnTo>
                  <a:lnTo>
                    <a:pt x="2161206" y="713648"/>
                  </a:lnTo>
                  <a:lnTo>
                    <a:pt x="0" y="713648"/>
                  </a:lnTo>
                  <a:close/>
                </a:path>
              </a:pathLst>
            </a:custGeom>
            <a:blipFill>
              <a:blip r:embed="rId2"/>
              <a:stretch>
                <a:fillRect l="0" t="-5268" r="0" b="-5268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cap="flat" w="9525">
            <a:solidFill>
              <a:srgbClr val="004D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7526744" y="96764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200">
                <a:solidFill>
                  <a:srgbClr val="004D40"/>
                </a:solidFill>
                <a:latin typeface="Telegraf Bold"/>
                <a:ea typeface="Telegraf Bold"/>
                <a:cs typeface="Telegraf Bold"/>
                <a:sym typeface="Telegraf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EB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19850" y="7200900"/>
            <a:ext cx="5448300" cy="1224505"/>
            <a:chOff x="0" y="0"/>
            <a:chExt cx="7264400" cy="163267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Initial State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84407"/>
              <a:ext cx="72644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The scrambled 8-Puzzle setup before solving begins.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72950" y="7200900"/>
            <a:ext cx="5448300" cy="1224505"/>
            <a:chOff x="0" y="0"/>
            <a:chExt cx="7264400" cy="163267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Solving Process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84407"/>
              <a:ext cx="72644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Animated tiles show the decision-making steps in solving.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66750" y="647700"/>
            <a:ext cx="5448300" cy="205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0"/>
              </a:lnSpc>
            </a:pPr>
            <a:r>
              <a:rPr lang="en-US" b="true" sz="7000" spc="-70" strike="noStrike" u="none">
                <a:solidFill>
                  <a:srgbClr val="0288D1"/>
                </a:solidFill>
                <a:latin typeface="Telegraf Bold"/>
                <a:ea typeface="Telegraf Bold"/>
                <a:cs typeface="Telegraf Bold"/>
                <a:sym typeface="Telegraf Bold"/>
              </a:rPr>
              <a:t>Solving the 8-Puzzle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419850" y="666750"/>
            <a:ext cx="5448300" cy="6267450"/>
            <a:chOff x="0" y="0"/>
            <a:chExt cx="965789" cy="11109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65789" cy="1110995"/>
            </a:xfrm>
            <a:custGeom>
              <a:avLst/>
              <a:gdLst/>
              <a:ahLst/>
              <a:cxnLst/>
              <a:rect r="r" b="b" t="t" l="l"/>
              <a:pathLst>
                <a:path h="1110995" w="965789">
                  <a:moveTo>
                    <a:pt x="49734" y="0"/>
                  </a:moveTo>
                  <a:lnTo>
                    <a:pt x="916055" y="0"/>
                  </a:lnTo>
                  <a:cubicBezTo>
                    <a:pt x="943522" y="0"/>
                    <a:pt x="965789" y="22267"/>
                    <a:pt x="965789" y="49734"/>
                  </a:cubicBezTo>
                  <a:lnTo>
                    <a:pt x="965789" y="1061261"/>
                  </a:lnTo>
                  <a:cubicBezTo>
                    <a:pt x="965789" y="1088728"/>
                    <a:pt x="943522" y="1110995"/>
                    <a:pt x="916055" y="1110995"/>
                  </a:cubicBezTo>
                  <a:lnTo>
                    <a:pt x="49734" y="1110995"/>
                  </a:lnTo>
                  <a:cubicBezTo>
                    <a:pt x="22267" y="1110995"/>
                    <a:pt x="0" y="1088728"/>
                    <a:pt x="0" y="1061261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03" r="0" b="-103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172950" y="666750"/>
            <a:ext cx="5448300" cy="6267450"/>
            <a:chOff x="0" y="0"/>
            <a:chExt cx="965789" cy="11109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5789" cy="1110995"/>
            </a:xfrm>
            <a:custGeom>
              <a:avLst/>
              <a:gdLst/>
              <a:ahLst/>
              <a:cxnLst/>
              <a:rect r="r" b="b" t="t" l="l"/>
              <a:pathLst>
                <a:path h="1110995" w="965789">
                  <a:moveTo>
                    <a:pt x="49734" y="0"/>
                  </a:moveTo>
                  <a:lnTo>
                    <a:pt x="916055" y="0"/>
                  </a:lnTo>
                  <a:cubicBezTo>
                    <a:pt x="943522" y="0"/>
                    <a:pt x="965789" y="22267"/>
                    <a:pt x="965789" y="49734"/>
                  </a:cubicBezTo>
                  <a:lnTo>
                    <a:pt x="965789" y="1061261"/>
                  </a:lnTo>
                  <a:cubicBezTo>
                    <a:pt x="965789" y="1088728"/>
                    <a:pt x="943522" y="1110995"/>
                    <a:pt x="916055" y="1110995"/>
                  </a:cubicBezTo>
                  <a:lnTo>
                    <a:pt x="49734" y="1110995"/>
                  </a:lnTo>
                  <a:cubicBezTo>
                    <a:pt x="22267" y="1110995"/>
                    <a:pt x="0" y="1088728"/>
                    <a:pt x="0" y="1061261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03" r="0" b="-103"/>
              </a:stretch>
            </a:blipFill>
          </p:spPr>
        </p:sp>
      </p:grpSp>
      <p:sp>
        <p:nvSpPr>
          <p:cNvPr name="AutoShape 13" id="13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cap="flat" w="9525">
            <a:solidFill>
              <a:srgbClr val="004D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7440897" y="96764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200">
                <a:solidFill>
                  <a:srgbClr val="004D40"/>
                </a:solidFill>
                <a:latin typeface="Telegraf Bold"/>
                <a:ea typeface="Telegraf Bold"/>
                <a:cs typeface="Telegraf Bold"/>
                <a:sym typeface="Telegraf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EB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1579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14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4DD0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992574" y="1028700"/>
            <a:ext cx="5163202" cy="4213494"/>
          </a:xfrm>
          <a:custGeom>
            <a:avLst/>
            <a:gdLst/>
            <a:ahLst/>
            <a:cxnLst/>
            <a:rect r="r" b="b" t="t" l="l"/>
            <a:pathLst>
              <a:path h="4213494" w="5163202">
                <a:moveTo>
                  <a:pt x="0" y="0"/>
                </a:moveTo>
                <a:lnTo>
                  <a:pt x="5163202" y="0"/>
                </a:lnTo>
                <a:lnTo>
                  <a:pt x="5163202" y="4213494"/>
                </a:lnTo>
                <a:lnTo>
                  <a:pt x="0" y="421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25836" y="5455230"/>
            <a:ext cx="3746900" cy="3953882"/>
          </a:xfrm>
          <a:custGeom>
            <a:avLst/>
            <a:gdLst/>
            <a:ahLst/>
            <a:cxnLst/>
            <a:rect r="r" b="b" t="t" l="l"/>
            <a:pathLst>
              <a:path h="3953882" w="3746900">
                <a:moveTo>
                  <a:pt x="0" y="0"/>
                </a:moveTo>
                <a:lnTo>
                  <a:pt x="3746900" y="0"/>
                </a:lnTo>
                <a:lnTo>
                  <a:pt x="3746900" y="3953882"/>
                </a:lnTo>
                <a:lnTo>
                  <a:pt x="0" y="3953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800225" y="1562100"/>
            <a:ext cx="12944475" cy="2067009"/>
            <a:chOff x="0" y="0"/>
            <a:chExt cx="17259300" cy="275601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85725"/>
              <a:ext cx="172593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01579B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Game-Playing Algorithms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187687"/>
              <a:ext cx="17259300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00796B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Understanding Minimax and Alpha-Beta Pruning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800225" y="3901440"/>
            <a:ext cx="8625843" cy="239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-26">
                <a:solidFill>
                  <a:srgbClr val="004D40"/>
                </a:solidFill>
                <a:latin typeface="Telegraf"/>
                <a:ea typeface="Telegraf"/>
                <a:cs typeface="Telegraf"/>
                <a:sym typeface="Telegraf"/>
              </a:rPr>
              <a:t>Minimax and alpha-beta pruning are key AI techniques for optimizing game strategies. Minimax seeks the best move by assuming optimal opponent play, while alpha-beta pruning speeds up this process by ignoring irrelevant game branches.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D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1579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5143500"/>
            <a:ext cx="5448300" cy="4476750"/>
            <a:chOff x="0" y="0"/>
            <a:chExt cx="1631088" cy="13402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1088" cy="1340230"/>
            </a:xfrm>
            <a:custGeom>
              <a:avLst/>
              <a:gdLst/>
              <a:ahLst/>
              <a:cxnLst/>
              <a:rect r="r" b="b" t="t" l="l"/>
              <a:pathLst>
                <a:path h="1340230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311810"/>
                  </a:lnTo>
                  <a:cubicBezTo>
                    <a:pt x="1631088" y="1327506"/>
                    <a:pt x="1618365" y="1340230"/>
                    <a:pt x="1602669" y="1340230"/>
                  </a:cubicBezTo>
                  <a:lnTo>
                    <a:pt x="28420" y="1340230"/>
                  </a:lnTo>
                  <a:cubicBezTo>
                    <a:pt x="12724" y="1340230"/>
                    <a:pt x="0" y="1327506"/>
                    <a:pt x="0" y="1311810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2"/>
              <a:stretch>
                <a:fillRect l="-332" t="0" r="-33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6419850" y="5143500"/>
            <a:ext cx="5448300" cy="4476750"/>
            <a:chOff x="0" y="0"/>
            <a:chExt cx="1631088" cy="13402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1088" cy="1340230"/>
            </a:xfrm>
            <a:custGeom>
              <a:avLst/>
              <a:gdLst/>
              <a:ahLst/>
              <a:cxnLst/>
              <a:rect r="r" b="b" t="t" l="l"/>
              <a:pathLst>
                <a:path h="1340230" w="1631088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311810"/>
                  </a:lnTo>
                  <a:cubicBezTo>
                    <a:pt x="1631088" y="1327506"/>
                    <a:pt x="1618365" y="1340230"/>
                    <a:pt x="1602669" y="1340230"/>
                  </a:cubicBezTo>
                  <a:lnTo>
                    <a:pt x="28420" y="1340230"/>
                  </a:lnTo>
                  <a:cubicBezTo>
                    <a:pt x="12724" y="1340230"/>
                    <a:pt x="0" y="1327506"/>
                    <a:pt x="0" y="1311810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l="-332" t="0" r="-332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2172950" y="5143500"/>
            <a:ext cx="5442841" cy="4476750"/>
            <a:chOff x="0" y="0"/>
            <a:chExt cx="1629454" cy="13402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29454" cy="1340230"/>
            </a:xfrm>
            <a:custGeom>
              <a:avLst/>
              <a:gdLst/>
              <a:ahLst/>
              <a:cxnLst/>
              <a:rect r="r" b="b" t="t" l="l"/>
              <a:pathLst>
                <a:path h="1340230" w="1629454">
                  <a:moveTo>
                    <a:pt x="28448" y="0"/>
                  </a:moveTo>
                  <a:lnTo>
                    <a:pt x="1601006" y="0"/>
                  </a:lnTo>
                  <a:cubicBezTo>
                    <a:pt x="1608551" y="0"/>
                    <a:pt x="1615787" y="2997"/>
                    <a:pt x="1621122" y="8332"/>
                  </a:cubicBezTo>
                  <a:cubicBezTo>
                    <a:pt x="1626457" y="13667"/>
                    <a:pt x="1629454" y="20903"/>
                    <a:pt x="1629454" y="28448"/>
                  </a:cubicBezTo>
                  <a:lnTo>
                    <a:pt x="1629454" y="1311782"/>
                  </a:lnTo>
                  <a:cubicBezTo>
                    <a:pt x="1629454" y="1319327"/>
                    <a:pt x="1626457" y="1326563"/>
                    <a:pt x="1621122" y="1331898"/>
                  </a:cubicBezTo>
                  <a:cubicBezTo>
                    <a:pt x="1615787" y="1337233"/>
                    <a:pt x="1608551" y="1340230"/>
                    <a:pt x="1601006" y="1340230"/>
                  </a:cubicBezTo>
                  <a:lnTo>
                    <a:pt x="28448" y="1340230"/>
                  </a:lnTo>
                  <a:cubicBezTo>
                    <a:pt x="20903" y="1340230"/>
                    <a:pt x="13667" y="1337233"/>
                    <a:pt x="8332" y="1331898"/>
                  </a:cubicBezTo>
                  <a:cubicBezTo>
                    <a:pt x="2997" y="1326563"/>
                    <a:pt x="0" y="1319327"/>
                    <a:pt x="0" y="1311782"/>
                  </a:cubicBezTo>
                  <a:lnTo>
                    <a:pt x="0" y="28448"/>
                  </a:lnTo>
                  <a:cubicBezTo>
                    <a:pt x="0" y="20903"/>
                    <a:pt x="2997" y="13667"/>
                    <a:pt x="8332" y="8332"/>
                  </a:cubicBezTo>
                  <a:cubicBezTo>
                    <a:pt x="13667" y="2997"/>
                    <a:pt x="20903" y="0"/>
                    <a:pt x="28448" y="0"/>
                  </a:cubicBezTo>
                  <a:close/>
                </a:path>
              </a:pathLst>
            </a:custGeom>
            <a:blipFill>
              <a:blip r:embed="rId4"/>
              <a:stretch>
                <a:fillRect l="-383" t="0" r="-382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666750" y="666750"/>
            <a:ext cx="15516225" cy="3808413"/>
            <a:chOff x="0" y="0"/>
            <a:chExt cx="20688300" cy="507788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6675"/>
              <a:ext cx="20688300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 spc="-240">
                  <a:solidFill>
                    <a:srgbClr val="01579B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Minimax Algorithm in Action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378075"/>
              <a:ext cx="14481810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00796B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How AI Plays Tic-Tac-Toe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362325"/>
              <a:ext cx="14481810" cy="1715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 spc="-37">
                  <a:solidFill>
                    <a:srgbClr val="01579B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The Minimax algorithm strategically evaluates possible moves in Tic-Tac-Toe, aiming to maximize the player's chances of winning while minimizing the opponent's options, ensuring optimal gameplay.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D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72950" y="638175"/>
            <a:ext cx="5448300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 spc="-37" strike="noStrike" u="none">
                <a:solidFill>
                  <a:srgbClr val="01579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technique that optimizes decision-making in game-playing algorithms by reducing branches explored.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66750" y="809625"/>
            <a:ext cx="9763125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sz="8000" spc="-120">
                <a:solidFill>
                  <a:srgbClr val="01579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Alpha-Beta Pruning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66750" y="4248150"/>
            <a:ext cx="5448300" cy="5372100"/>
            <a:chOff x="0" y="0"/>
            <a:chExt cx="1625410" cy="16026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25410" cy="1602677"/>
            </a:xfrm>
            <a:custGeom>
              <a:avLst/>
              <a:gdLst/>
              <a:ahLst/>
              <a:cxnLst/>
              <a:rect r="r" b="b" t="t" l="l"/>
              <a:pathLst>
                <a:path h="1602677" w="1625410">
                  <a:moveTo>
                    <a:pt x="28420" y="0"/>
                  </a:moveTo>
                  <a:lnTo>
                    <a:pt x="1596991" y="0"/>
                  </a:lnTo>
                  <a:cubicBezTo>
                    <a:pt x="1612687" y="0"/>
                    <a:pt x="1625410" y="12724"/>
                    <a:pt x="1625410" y="28420"/>
                  </a:cubicBezTo>
                  <a:lnTo>
                    <a:pt x="1625410" y="1574258"/>
                  </a:lnTo>
                  <a:cubicBezTo>
                    <a:pt x="1625410" y="1589954"/>
                    <a:pt x="1612687" y="1602677"/>
                    <a:pt x="1596991" y="1602677"/>
                  </a:cubicBezTo>
                  <a:lnTo>
                    <a:pt x="28420" y="1602677"/>
                  </a:lnTo>
                  <a:cubicBezTo>
                    <a:pt x="12724" y="1602677"/>
                    <a:pt x="0" y="1589954"/>
                    <a:pt x="0" y="1574258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2"/>
              <a:stretch>
                <a:fillRect l="-178" t="0" r="-17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419850" y="4248150"/>
            <a:ext cx="5448300" cy="5372100"/>
            <a:chOff x="0" y="0"/>
            <a:chExt cx="1625410" cy="1602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5410" cy="1602677"/>
            </a:xfrm>
            <a:custGeom>
              <a:avLst/>
              <a:gdLst/>
              <a:ahLst/>
              <a:cxnLst/>
              <a:rect r="r" b="b" t="t" l="l"/>
              <a:pathLst>
                <a:path h="1602677" w="1625410">
                  <a:moveTo>
                    <a:pt x="28420" y="0"/>
                  </a:moveTo>
                  <a:lnTo>
                    <a:pt x="1596991" y="0"/>
                  </a:lnTo>
                  <a:cubicBezTo>
                    <a:pt x="1612687" y="0"/>
                    <a:pt x="1625410" y="12724"/>
                    <a:pt x="1625410" y="28420"/>
                  </a:cubicBezTo>
                  <a:lnTo>
                    <a:pt x="1625410" y="1574258"/>
                  </a:lnTo>
                  <a:cubicBezTo>
                    <a:pt x="1625410" y="1589954"/>
                    <a:pt x="1612687" y="1602677"/>
                    <a:pt x="1596991" y="1602677"/>
                  </a:cubicBezTo>
                  <a:lnTo>
                    <a:pt x="28420" y="1602677"/>
                  </a:lnTo>
                  <a:cubicBezTo>
                    <a:pt x="12724" y="1602677"/>
                    <a:pt x="0" y="1589954"/>
                    <a:pt x="0" y="1574258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l="-178" t="0" r="-17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172950" y="4248150"/>
            <a:ext cx="5448300" cy="5372100"/>
            <a:chOff x="0" y="0"/>
            <a:chExt cx="1625410" cy="16026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25410" cy="1602677"/>
            </a:xfrm>
            <a:custGeom>
              <a:avLst/>
              <a:gdLst/>
              <a:ahLst/>
              <a:cxnLst/>
              <a:rect r="r" b="b" t="t" l="l"/>
              <a:pathLst>
                <a:path h="1602677" w="1625410">
                  <a:moveTo>
                    <a:pt x="28420" y="0"/>
                  </a:moveTo>
                  <a:lnTo>
                    <a:pt x="1596991" y="0"/>
                  </a:lnTo>
                  <a:cubicBezTo>
                    <a:pt x="1612687" y="0"/>
                    <a:pt x="1625410" y="12724"/>
                    <a:pt x="1625410" y="28420"/>
                  </a:cubicBezTo>
                  <a:lnTo>
                    <a:pt x="1625410" y="1574258"/>
                  </a:lnTo>
                  <a:cubicBezTo>
                    <a:pt x="1625410" y="1589954"/>
                    <a:pt x="1612687" y="1602677"/>
                    <a:pt x="1596991" y="1602677"/>
                  </a:cubicBezTo>
                  <a:lnTo>
                    <a:pt x="28420" y="1602677"/>
                  </a:lnTo>
                  <a:cubicBezTo>
                    <a:pt x="12724" y="1602677"/>
                    <a:pt x="0" y="1589954"/>
                    <a:pt x="0" y="1574258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4"/>
              <a:stretch>
                <a:fillRect l="-178" t="0" r="-178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6500378">
            <a:off x="326738" y="370457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D0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2113435"/>
            <a:ext cx="5448300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 spc="-37" strike="noStrike" u="none">
                <a:solidFill>
                  <a:srgbClr val="01579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Constraint Satisfaction Problems involve finding solutions through constraints like in Sudoku or coloring.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66750" y="752475"/>
            <a:ext cx="10979439" cy="73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sz="5400" spc="-81">
                <a:solidFill>
                  <a:srgbClr val="01579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CSPs -Constraint Satisfaction Problems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66750" y="4248150"/>
            <a:ext cx="5448300" cy="5372100"/>
            <a:chOff x="0" y="0"/>
            <a:chExt cx="1625410" cy="16026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25410" cy="1602677"/>
            </a:xfrm>
            <a:custGeom>
              <a:avLst/>
              <a:gdLst/>
              <a:ahLst/>
              <a:cxnLst/>
              <a:rect r="r" b="b" t="t" l="l"/>
              <a:pathLst>
                <a:path h="1602677" w="1625410">
                  <a:moveTo>
                    <a:pt x="28420" y="0"/>
                  </a:moveTo>
                  <a:lnTo>
                    <a:pt x="1596991" y="0"/>
                  </a:lnTo>
                  <a:cubicBezTo>
                    <a:pt x="1612687" y="0"/>
                    <a:pt x="1625410" y="12724"/>
                    <a:pt x="1625410" y="28420"/>
                  </a:cubicBezTo>
                  <a:lnTo>
                    <a:pt x="1625410" y="1574258"/>
                  </a:lnTo>
                  <a:cubicBezTo>
                    <a:pt x="1625410" y="1589954"/>
                    <a:pt x="1612687" y="1602677"/>
                    <a:pt x="1596991" y="1602677"/>
                  </a:cubicBezTo>
                  <a:lnTo>
                    <a:pt x="28420" y="1602677"/>
                  </a:lnTo>
                  <a:cubicBezTo>
                    <a:pt x="12724" y="1602677"/>
                    <a:pt x="0" y="1589954"/>
                    <a:pt x="0" y="1574258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2"/>
              <a:stretch>
                <a:fillRect l="-178" t="0" r="-17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419850" y="4248150"/>
            <a:ext cx="5448300" cy="5372100"/>
            <a:chOff x="0" y="0"/>
            <a:chExt cx="1625410" cy="1602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5410" cy="1602677"/>
            </a:xfrm>
            <a:custGeom>
              <a:avLst/>
              <a:gdLst/>
              <a:ahLst/>
              <a:cxnLst/>
              <a:rect r="r" b="b" t="t" l="l"/>
              <a:pathLst>
                <a:path h="1602677" w="1625410">
                  <a:moveTo>
                    <a:pt x="28420" y="0"/>
                  </a:moveTo>
                  <a:lnTo>
                    <a:pt x="1596991" y="0"/>
                  </a:lnTo>
                  <a:cubicBezTo>
                    <a:pt x="1612687" y="0"/>
                    <a:pt x="1625410" y="12724"/>
                    <a:pt x="1625410" y="28420"/>
                  </a:cubicBezTo>
                  <a:lnTo>
                    <a:pt x="1625410" y="1574258"/>
                  </a:lnTo>
                  <a:cubicBezTo>
                    <a:pt x="1625410" y="1589954"/>
                    <a:pt x="1612687" y="1602677"/>
                    <a:pt x="1596991" y="1602677"/>
                  </a:cubicBezTo>
                  <a:lnTo>
                    <a:pt x="28420" y="1602677"/>
                  </a:lnTo>
                  <a:cubicBezTo>
                    <a:pt x="12724" y="1602677"/>
                    <a:pt x="0" y="1589954"/>
                    <a:pt x="0" y="1574258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l="-178" t="0" r="-17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172950" y="4248150"/>
            <a:ext cx="5448300" cy="5372100"/>
            <a:chOff x="0" y="0"/>
            <a:chExt cx="1625410" cy="16026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25410" cy="1602677"/>
            </a:xfrm>
            <a:custGeom>
              <a:avLst/>
              <a:gdLst/>
              <a:ahLst/>
              <a:cxnLst/>
              <a:rect r="r" b="b" t="t" l="l"/>
              <a:pathLst>
                <a:path h="1602677" w="1625410">
                  <a:moveTo>
                    <a:pt x="28420" y="0"/>
                  </a:moveTo>
                  <a:lnTo>
                    <a:pt x="1596991" y="0"/>
                  </a:lnTo>
                  <a:cubicBezTo>
                    <a:pt x="1612687" y="0"/>
                    <a:pt x="1625410" y="12724"/>
                    <a:pt x="1625410" y="28420"/>
                  </a:cubicBezTo>
                  <a:lnTo>
                    <a:pt x="1625410" y="1574258"/>
                  </a:lnTo>
                  <a:cubicBezTo>
                    <a:pt x="1625410" y="1589954"/>
                    <a:pt x="1612687" y="1602677"/>
                    <a:pt x="1596991" y="1602677"/>
                  </a:cubicBezTo>
                  <a:lnTo>
                    <a:pt x="28420" y="1602677"/>
                  </a:lnTo>
                  <a:cubicBezTo>
                    <a:pt x="12724" y="1602677"/>
                    <a:pt x="0" y="1589954"/>
                    <a:pt x="0" y="1574258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4"/>
              <a:stretch>
                <a:fillRect l="-178" t="0" r="-178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6500378">
            <a:off x="326738" y="370457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EB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419850" cy="10287000"/>
            <a:chOff x="0" y="0"/>
            <a:chExt cx="758673" cy="12156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8673" cy="1215678"/>
            </a:xfrm>
            <a:custGeom>
              <a:avLst/>
              <a:gdLst/>
              <a:ahLst/>
              <a:cxnLst/>
              <a:rect r="r" b="b" t="t" l="l"/>
              <a:pathLst>
                <a:path h="1215678" w="758673">
                  <a:moveTo>
                    <a:pt x="0" y="0"/>
                  </a:moveTo>
                  <a:lnTo>
                    <a:pt x="758673" y="0"/>
                  </a:lnTo>
                  <a:lnTo>
                    <a:pt x="758673" y="1215678"/>
                  </a:lnTo>
                  <a:lnTo>
                    <a:pt x="0" y="1215678"/>
                  </a:lnTo>
                  <a:close/>
                </a:path>
              </a:pathLst>
            </a:custGeom>
            <a:blipFill>
              <a:blip r:embed="rId2"/>
              <a:stretch>
                <a:fillRect l="0" t="-126" r="0" b="-12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718575" y="3506470"/>
            <a:ext cx="9404799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4D40"/>
                </a:solidFill>
                <a:latin typeface="Arimo Bold"/>
                <a:ea typeface="Arimo Bold"/>
                <a:cs typeface="Arimo Bold"/>
                <a:sym typeface="Arimo Bold"/>
              </a:rPr>
              <a:t>AI's future promises to transform our lives and industries. Advancements could lead to autonomous systems in healthcare, transportation, and more. Ethical considerations will be crucial for responsible AI development.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EB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00250" y="1090560"/>
            <a:ext cx="8095869" cy="8229600"/>
          </a:xfrm>
          <a:custGeom>
            <a:avLst/>
            <a:gdLst/>
            <a:ahLst/>
            <a:cxnLst/>
            <a:rect r="r" b="b" t="t" l="l"/>
            <a:pathLst>
              <a:path h="8229600" w="8095869">
                <a:moveTo>
                  <a:pt x="0" y="0"/>
                </a:moveTo>
                <a:lnTo>
                  <a:pt x="8095869" y="0"/>
                </a:lnTo>
                <a:lnTo>
                  <a:pt x="809586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25642">
            <a:off x="-1689242" y="5382999"/>
            <a:ext cx="5435885" cy="5775176"/>
          </a:xfrm>
          <a:custGeom>
            <a:avLst/>
            <a:gdLst/>
            <a:ahLst/>
            <a:cxnLst/>
            <a:rect r="r" b="b" t="t" l="l"/>
            <a:pathLst>
              <a:path h="5775176" w="5435885">
                <a:moveTo>
                  <a:pt x="0" y="0"/>
                </a:moveTo>
                <a:lnTo>
                  <a:pt x="5435884" y="0"/>
                </a:lnTo>
                <a:lnTo>
                  <a:pt x="5435884" y="5775176"/>
                </a:lnTo>
                <a:lnTo>
                  <a:pt x="0" y="5775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12025" y="3759433"/>
            <a:ext cx="5708985" cy="106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39"/>
              </a:lnSpc>
            </a:pPr>
            <a:r>
              <a:rPr lang="en-US" b="true" sz="6099">
                <a:solidFill>
                  <a:srgbClr val="004D40"/>
                </a:solidFill>
                <a:latin typeface="Arimo Bold"/>
                <a:ea typeface="Arimo Bold"/>
                <a:cs typeface="Arimo Bold"/>
                <a:sym typeface="Arimo Bold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D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934213"/>
            <a:ext cx="11201400" cy="1644650"/>
            <a:chOff x="0" y="0"/>
            <a:chExt cx="14935200" cy="219286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71650"/>
              <a:ext cx="14935200" cy="421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00"/>
                </a:lnSpc>
              </a:pPr>
              <a:r>
                <a:rPr lang="en-US" sz="2000" spc="-20" strike="noStrike" u="none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Discover how machines </a:t>
              </a:r>
              <a:r>
                <a:rPr lang="en-US" b="true" sz="2000" spc="-2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learn and think</a:t>
              </a:r>
              <a:r>
                <a:rPr lang="en-US" sz="2000" spc="-20" strike="noStrike" u="none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 like humans.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4935200" cy="1423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99"/>
                </a:lnSpc>
              </a:pPr>
              <a:r>
                <a:rPr lang="en-US" b="true" sz="6999" spc="-69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Introduction to AI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6038850"/>
            <a:chOff x="0" y="0"/>
            <a:chExt cx="2161206" cy="713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1206" cy="713648"/>
            </a:xfrm>
            <a:custGeom>
              <a:avLst/>
              <a:gdLst/>
              <a:ahLst/>
              <a:cxnLst/>
              <a:rect r="r" b="b" t="t" l="l"/>
              <a:pathLst>
                <a:path h="713648" w="2161206">
                  <a:moveTo>
                    <a:pt x="0" y="0"/>
                  </a:moveTo>
                  <a:lnTo>
                    <a:pt x="2161206" y="0"/>
                  </a:lnTo>
                  <a:lnTo>
                    <a:pt x="2161206" y="713648"/>
                  </a:lnTo>
                  <a:lnTo>
                    <a:pt x="0" y="713648"/>
                  </a:lnTo>
                  <a:close/>
                </a:path>
              </a:pathLst>
            </a:custGeom>
            <a:blipFill>
              <a:blip r:embed="rId2"/>
              <a:stretch>
                <a:fillRect l="0" t="-5268" r="0" b="-5268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cap="flat" w="9525">
            <a:solidFill>
              <a:srgbClr val="004D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7526744" y="96764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200">
                <a:solidFill>
                  <a:srgbClr val="004D40"/>
                </a:solidFill>
                <a:latin typeface="Telegraf Bold"/>
                <a:ea typeface="Telegraf Bold"/>
                <a:cs typeface="Telegraf Bold"/>
                <a:sym typeface="Telegraf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EB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647700"/>
            <a:ext cx="12639675" cy="107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0"/>
              </a:lnSpc>
            </a:pPr>
            <a:r>
              <a:rPr lang="en-US" b="true" sz="7000" spc="-70" strike="noStrike" u="none">
                <a:solidFill>
                  <a:srgbClr val="0288D1"/>
                </a:solidFill>
                <a:latin typeface="Telegraf Bold"/>
                <a:ea typeface="Telegraf Bold"/>
                <a:cs typeface="Telegraf Bold"/>
                <a:sym typeface="Telegraf Bold"/>
              </a:rPr>
              <a:t>AI in Action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2457450"/>
            <a:ext cx="5448300" cy="4476750"/>
            <a:chOff x="0" y="0"/>
            <a:chExt cx="1253985" cy="10303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3985" cy="1030373"/>
            </a:xfrm>
            <a:custGeom>
              <a:avLst/>
              <a:gdLst/>
              <a:ahLst/>
              <a:cxnLst/>
              <a:rect r="r" b="b" t="t" l="l"/>
              <a:pathLst>
                <a:path h="1030373" w="1253985">
                  <a:moveTo>
                    <a:pt x="49734" y="0"/>
                  </a:moveTo>
                  <a:lnTo>
                    <a:pt x="1204251" y="0"/>
                  </a:lnTo>
                  <a:cubicBezTo>
                    <a:pt x="1231719" y="0"/>
                    <a:pt x="1253985" y="22267"/>
                    <a:pt x="1253985" y="49734"/>
                  </a:cubicBezTo>
                  <a:lnTo>
                    <a:pt x="1253985" y="980638"/>
                  </a:lnTo>
                  <a:cubicBezTo>
                    <a:pt x="1253985" y="1008106"/>
                    <a:pt x="1231719" y="1030373"/>
                    <a:pt x="1204251" y="1030373"/>
                  </a:cubicBezTo>
                  <a:lnTo>
                    <a:pt x="49734" y="1030373"/>
                  </a:lnTo>
                  <a:cubicBezTo>
                    <a:pt x="22267" y="1030373"/>
                    <a:pt x="0" y="1008106"/>
                    <a:pt x="0" y="980638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2"/>
              <a:stretch>
                <a:fillRect l="-332" t="0" r="-33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419850" y="2457450"/>
            <a:ext cx="5448300" cy="4476750"/>
            <a:chOff x="0" y="0"/>
            <a:chExt cx="1253985" cy="10303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3985" cy="1030373"/>
            </a:xfrm>
            <a:custGeom>
              <a:avLst/>
              <a:gdLst/>
              <a:ahLst/>
              <a:cxnLst/>
              <a:rect r="r" b="b" t="t" l="l"/>
              <a:pathLst>
                <a:path h="1030373" w="1253985">
                  <a:moveTo>
                    <a:pt x="49734" y="0"/>
                  </a:moveTo>
                  <a:lnTo>
                    <a:pt x="1204251" y="0"/>
                  </a:lnTo>
                  <a:cubicBezTo>
                    <a:pt x="1231719" y="0"/>
                    <a:pt x="1253985" y="22267"/>
                    <a:pt x="1253985" y="49734"/>
                  </a:cubicBezTo>
                  <a:lnTo>
                    <a:pt x="1253985" y="980638"/>
                  </a:lnTo>
                  <a:cubicBezTo>
                    <a:pt x="1253985" y="1008106"/>
                    <a:pt x="1231719" y="1030373"/>
                    <a:pt x="1204251" y="1030373"/>
                  </a:cubicBezTo>
                  <a:lnTo>
                    <a:pt x="49734" y="1030373"/>
                  </a:lnTo>
                  <a:cubicBezTo>
                    <a:pt x="22267" y="1030373"/>
                    <a:pt x="0" y="1008106"/>
                    <a:pt x="0" y="980638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3"/>
              <a:stretch>
                <a:fillRect l="-332" t="0" r="-33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72950" y="2457450"/>
            <a:ext cx="5448300" cy="4476750"/>
            <a:chOff x="0" y="0"/>
            <a:chExt cx="1253985" cy="10303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3985" cy="1030373"/>
            </a:xfrm>
            <a:custGeom>
              <a:avLst/>
              <a:gdLst/>
              <a:ahLst/>
              <a:cxnLst/>
              <a:rect r="r" b="b" t="t" l="l"/>
              <a:pathLst>
                <a:path h="1030373" w="1253985">
                  <a:moveTo>
                    <a:pt x="49734" y="0"/>
                  </a:moveTo>
                  <a:lnTo>
                    <a:pt x="1204251" y="0"/>
                  </a:lnTo>
                  <a:cubicBezTo>
                    <a:pt x="1231719" y="0"/>
                    <a:pt x="1253985" y="22267"/>
                    <a:pt x="1253985" y="49734"/>
                  </a:cubicBezTo>
                  <a:lnTo>
                    <a:pt x="1253985" y="980638"/>
                  </a:lnTo>
                  <a:cubicBezTo>
                    <a:pt x="1253985" y="1008106"/>
                    <a:pt x="1231719" y="1030373"/>
                    <a:pt x="1204251" y="1030373"/>
                  </a:cubicBezTo>
                  <a:lnTo>
                    <a:pt x="49734" y="1030373"/>
                  </a:lnTo>
                  <a:cubicBezTo>
                    <a:pt x="22267" y="1030373"/>
                    <a:pt x="0" y="1008106"/>
                    <a:pt x="0" y="980638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4"/>
              <a:stretch>
                <a:fillRect l="-332" t="0" r="-332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66025" y="7200900"/>
            <a:ext cx="5449025" cy="895364"/>
            <a:chOff x="0" y="0"/>
            <a:chExt cx="7265367" cy="119381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7265367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Robot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15451"/>
              <a:ext cx="7265367" cy="478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Friendly robots are helping us every day.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172950" y="7200900"/>
            <a:ext cx="5448300" cy="1247789"/>
            <a:chOff x="0" y="0"/>
            <a:chExt cx="7264400" cy="166371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Chatbot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15451"/>
              <a:ext cx="72644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Chatbots provide quick answers and support online.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419850" y="7200900"/>
            <a:ext cx="5448300" cy="1282700"/>
            <a:chOff x="0" y="0"/>
            <a:chExt cx="7264400" cy="17102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Self-Driving Car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62000"/>
              <a:ext cx="72644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Autonomous vehicles make travel safer and easier.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cap="flat" w="9525">
            <a:solidFill>
              <a:srgbClr val="004D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7414988" y="96764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200">
                <a:solidFill>
                  <a:srgbClr val="004D40"/>
                </a:solidFill>
                <a:latin typeface="Telegraf Bold"/>
                <a:ea typeface="Telegraf Bold"/>
                <a:cs typeface="Telegraf Bold"/>
                <a:sym typeface="Telegraf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D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657225"/>
            <a:ext cx="12639675" cy="102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63"/>
              </a:lnSpc>
            </a:pPr>
            <a:r>
              <a:rPr lang="en-US" b="true" sz="6693" spc="-66" strike="noStrike" u="none">
                <a:solidFill>
                  <a:srgbClr val="0288D1"/>
                </a:solidFill>
                <a:latin typeface="Telegraf Bold"/>
                <a:ea typeface="Telegraf Bold"/>
                <a:cs typeface="Telegraf Bold"/>
                <a:sym typeface="Telegraf Bold"/>
              </a:rPr>
              <a:t>AI Networks and Digital Brains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2457450"/>
            <a:ext cx="5448300" cy="4476750"/>
            <a:chOff x="0" y="0"/>
            <a:chExt cx="1253985" cy="10303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3985" cy="1030373"/>
            </a:xfrm>
            <a:custGeom>
              <a:avLst/>
              <a:gdLst/>
              <a:ahLst/>
              <a:cxnLst/>
              <a:rect r="r" b="b" t="t" l="l"/>
              <a:pathLst>
                <a:path h="1030373" w="1253985">
                  <a:moveTo>
                    <a:pt x="49734" y="0"/>
                  </a:moveTo>
                  <a:lnTo>
                    <a:pt x="1204251" y="0"/>
                  </a:lnTo>
                  <a:cubicBezTo>
                    <a:pt x="1231719" y="0"/>
                    <a:pt x="1253985" y="22267"/>
                    <a:pt x="1253985" y="49734"/>
                  </a:cubicBezTo>
                  <a:lnTo>
                    <a:pt x="1253985" y="980638"/>
                  </a:lnTo>
                  <a:cubicBezTo>
                    <a:pt x="1253985" y="1008106"/>
                    <a:pt x="1231719" y="1030373"/>
                    <a:pt x="1204251" y="1030373"/>
                  </a:cubicBezTo>
                  <a:lnTo>
                    <a:pt x="49734" y="1030373"/>
                  </a:lnTo>
                  <a:cubicBezTo>
                    <a:pt x="22267" y="1030373"/>
                    <a:pt x="0" y="1008106"/>
                    <a:pt x="0" y="980638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2"/>
              <a:stretch>
                <a:fillRect l="-332" t="0" r="-33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419850" y="2457450"/>
            <a:ext cx="5448300" cy="4476750"/>
            <a:chOff x="0" y="0"/>
            <a:chExt cx="1253985" cy="10303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3985" cy="1030373"/>
            </a:xfrm>
            <a:custGeom>
              <a:avLst/>
              <a:gdLst/>
              <a:ahLst/>
              <a:cxnLst/>
              <a:rect r="r" b="b" t="t" l="l"/>
              <a:pathLst>
                <a:path h="1030373" w="1253985">
                  <a:moveTo>
                    <a:pt x="49734" y="0"/>
                  </a:moveTo>
                  <a:lnTo>
                    <a:pt x="1204251" y="0"/>
                  </a:lnTo>
                  <a:cubicBezTo>
                    <a:pt x="1231719" y="0"/>
                    <a:pt x="1253985" y="22267"/>
                    <a:pt x="1253985" y="49734"/>
                  </a:cubicBezTo>
                  <a:lnTo>
                    <a:pt x="1253985" y="980638"/>
                  </a:lnTo>
                  <a:cubicBezTo>
                    <a:pt x="1253985" y="1008106"/>
                    <a:pt x="1231719" y="1030373"/>
                    <a:pt x="1204251" y="1030373"/>
                  </a:cubicBezTo>
                  <a:lnTo>
                    <a:pt x="49734" y="1030373"/>
                  </a:lnTo>
                  <a:cubicBezTo>
                    <a:pt x="22267" y="1030373"/>
                    <a:pt x="0" y="1008106"/>
                    <a:pt x="0" y="980638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3"/>
              <a:stretch>
                <a:fillRect l="-332" t="0" r="-33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72950" y="2457450"/>
            <a:ext cx="5448300" cy="4476750"/>
            <a:chOff x="0" y="0"/>
            <a:chExt cx="1253985" cy="10303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3985" cy="1030373"/>
            </a:xfrm>
            <a:custGeom>
              <a:avLst/>
              <a:gdLst/>
              <a:ahLst/>
              <a:cxnLst/>
              <a:rect r="r" b="b" t="t" l="l"/>
              <a:pathLst>
                <a:path h="1030373" w="1253985">
                  <a:moveTo>
                    <a:pt x="49734" y="0"/>
                  </a:moveTo>
                  <a:lnTo>
                    <a:pt x="1204251" y="0"/>
                  </a:lnTo>
                  <a:cubicBezTo>
                    <a:pt x="1231719" y="0"/>
                    <a:pt x="1253985" y="22267"/>
                    <a:pt x="1253985" y="49734"/>
                  </a:cubicBezTo>
                  <a:lnTo>
                    <a:pt x="1253985" y="980638"/>
                  </a:lnTo>
                  <a:cubicBezTo>
                    <a:pt x="1253985" y="1008106"/>
                    <a:pt x="1231719" y="1030373"/>
                    <a:pt x="1204251" y="1030373"/>
                  </a:cubicBezTo>
                  <a:lnTo>
                    <a:pt x="49734" y="1030373"/>
                  </a:lnTo>
                  <a:cubicBezTo>
                    <a:pt x="22267" y="1030373"/>
                    <a:pt x="0" y="1008106"/>
                    <a:pt x="0" y="980638"/>
                  </a:cubicBezTo>
                  <a:lnTo>
                    <a:pt x="0" y="49734"/>
                  </a:lnTo>
                  <a:cubicBezTo>
                    <a:pt x="0" y="22267"/>
                    <a:pt x="22267" y="0"/>
                    <a:pt x="49734" y="0"/>
                  </a:cubicBezTo>
                  <a:close/>
                </a:path>
              </a:pathLst>
            </a:custGeom>
            <a:blipFill>
              <a:blip r:embed="rId4"/>
              <a:stretch>
                <a:fillRect l="-332" t="0" r="-332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66025" y="7200900"/>
            <a:ext cx="5449025" cy="1247789"/>
            <a:chOff x="0" y="0"/>
            <a:chExt cx="7265367" cy="166371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7265367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Neural Network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15451"/>
              <a:ext cx="7265367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AI simulates human brain connections through networks.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172950" y="7200900"/>
            <a:ext cx="5448300" cy="1247789"/>
            <a:chOff x="0" y="0"/>
            <a:chExt cx="7264400" cy="166371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AI in Life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15451"/>
              <a:ext cx="72644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AI technologies improve daily activities and interactions.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419850" y="7200900"/>
            <a:ext cx="5448300" cy="1282700"/>
            <a:chOff x="0" y="0"/>
            <a:chExt cx="7264400" cy="17102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9050"/>
              <a:ext cx="72644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Digital Brain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62000"/>
              <a:ext cx="72644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Enhanced learning capabilities through digital brain technology.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cap="flat" w="9525">
            <a:solidFill>
              <a:srgbClr val="004D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7414988" y="96764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200">
                <a:solidFill>
                  <a:srgbClr val="004D40"/>
                </a:solidFill>
                <a:latin typeface="Telegraf Bold"/>
                <a:ea typeface="Telegraf Bold"/>
                <a:cs typeface="Telegraf Bold"/>
                <a:sym typeface="Telegraf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EB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934213"/>
            <a:ext cx="11201400" cy="1644650"/>
            <a:chOff x="0" y="0"/>
            <a:chExt cx="14935200" cy="219286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71650"/>
              <a:ext cx="14935200" cy="421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00"/>
                </a:lnSpc>
              </a:pPr>
              <a:r>
                <a:rPr lang="en-US" sz="2000" spc="-20" strike="noStrike" u="none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Agents interact with environments to make decisions.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4935200" cy="1423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99"/>
                </a:lnSpc>
              </a:pPr>
              <a:r>
                <a:rPr lang="en-US" b="true" sz="6999" spc="-69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AI Agents Overview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6038850"/>
            <a:chOff x="0" y="0"/>
            <a:chExt cx="2161206" cy="713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1206" cy="713648"/>
            </a:xfrm>
            <a:custGeom>
              <a:avLst/>
              <a:gdLst/>
              <a:ahLst/>
              <a:cxnLst/>
              <a:rect r="r" b="b" t="t" l="l"/>
              <a:pathLst>
                <a:path h="713648" w="2161206">
                  <a:moveTo>
                    <a:pt x="0" y="0"/>
                  </a:moveTo>
                  <a:lnTo>
                    <a:pt x="2161206" y="0"/>
                  </a:lnTo>
                  <a:lnTo>
                    <a:pt x="2161206" y="713648"/>
                  </a:lnTo>
                  <a:lnTo>
                    <a:pt x="0" y="713648"/>
                  </a:lnTo>
                  <a:close/>
                </a:path>
              </a:pathLst>
            </a:custGeom>
            <a:blipFill>
              <a:blip r:embed="rId2"/>
              <a:stretch>
                <a:fillRect l="0" t="-5268" r="0" b="-5268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cap="flat" w="9525">
            <a:solidFill>
              <a:srgbClr val="004D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7526744" y="96764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200">
                <a:solidFill>
                  <a:srgbClr val="004D40"/>
                </a:solidFill>
                <a:latin typeface="Telegraf Bold"/>
                <a:ea typeface="Telegraf Bold"/>
                <a:cs typeface="Telegraf Bold"/>
                <a:sym typeface="Telegraf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D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581025"/>
            <a:ext cx="1326318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7000" spc="-70" strike="noStrike" u="none">
                <a:solidFill>
                  <a:srgbClr val="0288D1"/>
                </a:solidFill>
                <a:latin typeface="Telegraf Bold"/>
                <a:ea typeface="Telegraf Bold"/>
                <a:cs typeface="Telegraf Bold"/>
                <a:sym typeface="Telegraf Bold"/>
              </a:rPr>
              <a:t>AI Agents Overview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2457450"/>
            <a:ext cx="4010025" cy="4476750"/>
            <a:chOff x="0" y="0"/>
            <a:chExt cx="922951" cy="10303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2951" cy="1030373"/>
            </a:xfrm>
            <a:custGeom>
              <a:avLst/>
              <a:gdLst/>
              <a:ahLst/>
              <a:cxnLst/>
              <a:rect r="r" b="b" t="t" l="l"/>
              <a:pathLst>
                <a:path h="1030373" w="922951">
                  <a:moveTo>
                    <a:pt x="67572" y="0"/>
                  </a:moveTo>
                  <a:lnTo>
                    <a:pt x="855378" y="0"/>
                  </a:lnTo>
                  <a:cubicBezTo>
                    <a:pt x="873300" y="0"/>
                    <a:pt x="890487" y="7119"/>
                    <a:pt x="903159" y="19792"/>
                  </a:cubicBezTo>
                  <a:cubicBezTo>
                    <a:pt x="915832" y="32464"/>
                    <a:pt x="922951" y="49651"/>
                    <a:pt x="922951" y="67572"/>
                  </a:cubicBezTo>
                  <a:lnTo>
                    <a:pt x="922951" y="962800"/>
                  </a:lnTo>
                  <a:cubicBezTo>
                    <a:pt x="922951" y="980722"/>
                    <a:pt x="915832" y="997909"/>
                    <a:pt x="903159" y="1010581"/>
                  </a:cubicBezTo>
                  <a:cubicBezTo>
                    <a:pt x="890487" y="1023253"/>
                    <a:pt x="873300" y="1030373"/>
                    <a:pt x="855378" y="1030373"/>
                  </a:cubicBezTo>
                  <a:lnTo>
                    <a:pt x="67572" y="1030373"/>
                  </a:lnTo>
                  <a:cubicBezTo>
                    <a:pt x="49651" y="1030373"/>
                    <a:pt x="32464" y="1023253"/>
                    <a:pt x="19792" y="1010581"/>
                  </a:cubicBezTo>
                  <a:cubicBezTo>
                    <a:pt x="7119" y="997909"/>
                    <a:pt x="0" y="980722"/>
                    <a:pt x="0" y="962800"/>
                  </a:cubicBezTo>
                  <a:lnTo>
                    <a:pt x="0" y="67572"/>
                  </a:lnTo>
                  <a:cubicBezTo>
                    <a:pt x="0" y="49651"/>
                    <a:pt x="7119" y="32464"/>
                    <a:pt x="19792" y="19792"/>
                  </a:cubicBezTo>
                  <a:cubicBezTo>
                    <a:pt x="32464" y="7119"/>
                    <a:pt x="49651" y="0"/>
                    <a:pt x="6757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52" r="0" b="-25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981575" y="2457450"/>
            <a:ext cx="4010025" cy="4476750"/>
            <a:chOff x="0" y="0"/>
            <a:chExt cx="922951" cy="10303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2951" cy="1030373"/>
            </a:xfrm>
            <a:custGeom>
              <a:avLst/>
              <a:gdLst/>
              <a:ahLst/>
              <a:cxnLst/>
              <a:rect r="r" b="b" t="t" l="l"/>
              <a:pathLst>
                <a:path h="1030373" w="922951">
                  <a:moveTo>
                    <a:pt x="67572" y="0"/>
                  </a:moveTo>
                  <a:lnTo>
                    <a:pt x="855378" y="0"/>
                  </a:lnTo>
                  <a:cubicBezTo>
                    <a:pt x="873300" y="0"/>
                    <a:pt x="890487" y="7119"/>
                    <a:pt x="903159" y="19792"/>
                  </a:cubicBezTo>
                  <a:cubicBezTo>
                    <a:pt x="915832" y="32464"/>
                    <a:pt x="922951" y="49651"/>
                    <a:pt x="922951" y="67572"/>
                  </a:cubicBezTo>
                  <a:lnTo>
                    <a:pt x="922951" y="962800"/>
                  </a:lnTo>
                  <a:cubicBezTo>
                    <a:pt x="922951" y="980722"/>
                    <a:pt x="915832" y="997909"/>
                    <a:pt x="903159" y="1010581"/>
                  </a:cubicBezTo>
                  <a:cubicBezTo>
                    <a:pt x="890487" y="1023253"/>
                    <a:pt x="873300" y="1030373"/>
                    <a:pt x="855378" y="1030373"/>
                  </a:cubicBezTo>
                  <a:lnTo>
                    <a:pt x="67572" y="1030373"/>
                  </a:lnTo>
                  <a:cubicBezTo>
                    <a:pt x="49651" y="1030373"/>
                    <a:pt x="32464" y="1023253"/>
                    <a:pt x="19792" y="1010581"/>
                  </a:cubicBezTo>
                  <a:cubicBezTo>
                    <a:pt x="7119" y="997909"/>
                    <a:pt x="0" y="980722"/>
                    <a:pt x="0" y="962800"/>
                  </a:cubicBezTo>
                  <a:lnTo>
                    <a:pt x="0" y="67572"/>
                  </a:lnTo>
                  <a:cubicBezTo>
                    <a:pt x="0" y="49651"/>
                    <a:pt x="7119" y="32464"/>
                    <a:pt x="19792" y="19792"/>
                  </a:cubicBezTo>
                  <a:cubicBezTo>
                    <a:pt x="32464" y="7119"/>
                    <a:pt x="49651" y="0"/>
                    <a:pt x="6757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2" r="0" b="-2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296400" y="2457450"/>
            <a:ext cx="4010025" cy="4476750"/>
            <a:chOff x="0" y="0"/>
            <a:chExt cx="922951" cy="10303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2951" cy="1030373"/>
            </a:xfrm>
            <a:custGeom>
              <a:avLst/>
              <a:gdLst/>
              <a:ahLst/>
              <a:cxnLst/>
              <a:rect r="r" b="b" t="t" l="l"/>
              <a:pathLst>
                <a:path h="1030373" w="922951">
                  <a:moveTo>
                    <a:pt x="67572" y="0"/>
                  </a:moveTo>
                  <a:lnTo>
                    <a:pt x="855378" y="0"/>
                  </a:lnTo>
                  <a:cubicBezTo>
                    <a:pt x="873300" y="0"/>
                    <a:pt x="890487" y="7119"/>
                    <a:pt x="903159" y="19792"/>
                  </a:cubicBezTo>
                  <a:cubicBezTo>
                    <a:pt x="915832" y="32464"/>
                    <a:pt x="922951" y="49651"/>
                    <a:pt x="922951" y="67572"/>
                  </a:cubicBezTo>
                  <a:lnTo>
                    <a:pt x="922951" y="962800"/>
                  </a:lnTo>
                  <a:cubicBezTo>
                    <a:pt x="922951" y="980722"/>
                    <a:pt x="915832" y="997909"/>
                    <a:pt x="903159" y="1010581"/>
                  </a:cubicBezTo>
                  <a:cubicBezTo>
                    <a:pt x="890487" y="1023253"/>
                    <a:pt x="873300" y="1030373"/>
                    <a:pt x="855378" y="1030373"/>
                  </a:cubicBezTo>
                  <a:lnTo>
                    <a:pt x="67572" y="1030373"/>
                  </a:lnTo>
                  <a:cubicBezTo>
                    <a:pt x="49651" y="1030373"/>
                    <a:pt x="32464" y="1023253"/>
                    <a:pt x="19792" y="1010581"/>
                  </a:cubicBezTo>
                  <a:cubicBezTo>
                    <a:pt x="7119" y="997909"/>
                    <a:pt x="0" y="980722"/>
                    <a:pt x="0" y="962800"/>
                  </a:cubicBezTo>
                  <a:lnTo>
                    <a:pt x="0" y="67572"/>
                  </a:lnTo>
                  <a:cubicBezTo>
                    <a:pt x="0" y="49651"/>
                    <a:pt x="7119" y="32464"/>
                    <a:pt x="19792" y="19792"/>
                  </a:cubicBezTo>
                  <a:cubicBezTo>
                    <a:pt x="32464" y="7119"/>
                    <a:pt x="49651" y="0"/>
                    <a:pt x="6757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52" r="0" b="-252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611225" y="2457450"/>
            <a:ext cx="4005597" cy="4476750"/>
            <a:chOff x="0" y="0"/>
            <a:chExt cx="921932" cy="10303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1932" cy="1030373"/>
            </a:xfrm>
            <a:custGeom>
              <a:avLst/>
              <a:gdLst/>
              <a:ahLst/>
              <a:cxnLst/>
              <a:rect r="r" b="b" t="t" l="l"/>
              <a:pathLst>
                <a:path h="1030373" w="921932">
                  <a:moveTo>
                    <a:pt x="67647" y="0"/>
                  </a:moveTo>
                  <a:lnTo>
                    <a:pt x="854285" y="0"/>
                  </a:lnTo>
                  <a:cubicBezTo>
                    <a:pt x="872226" y="0"/>
                    <a:pt x="889432" y="7127"/>
                    <a:pt x="902118" y="19813"/>
                  </a:cubicBezTo>
                  <a:cubicBezTo>
                    <a:pt x="914805" y="32500"/>
                    <a:pt x="921932" y="49706"/>
                    <a:pt x="921932" y="67647"/>
                  </a:cubicBezTo>
                  <a:lnTo>
                    <a:pt x="921932" y="962726"/>
                  </a:lnTo>
                  <a:cubicBezTo>
                    <a:pt x="921932" y="980667"/>
                    <a:pt x="914805" y="997873"/>
                    <a:pt x="902118" y="1010559"/>
                  </a:cubicBezTo>
                  <a:cubicBezTo>
                    <a:pt x="889432" y="1023246"/>
                    <a:pt x="872226" y="1030373"/>
                    <a:pt x="854285" y="1030373"/>
                  </a:cubicBezTo>
                  <a:lnTo>
                    <a:pt x="67647" y="1030373"/>
                  </a:lnTo>
                  <a:cubicBezTo>
                    <a:pt x="30287" y="1030373"/>
                    <a:pt x="0" y="1000086"/>
                    <a:pt x="0" y="962726"/>
                  </a:cubicBezTo>
                  <a:lnTo>
                    <a:pt x="0" y="67647"/>
                  </a:lnTo>
                  <a:cubicBezTo>
                    <a:pt x="0" y="49706"/>
                    <a:pt x="7127" y="32500"/>
                    <a:pt x="19813" y="19813"/>
                  </a:cubicBezTo>
                  <a:cubicBezTo>
                    <a:pt x="32500" y="7127"/>
                    <a:pt x="49706" y="0"/>
                    <a:pt x="67647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96" r="0" b="-19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66750" y="7200900"/>
            <a:ext cx="4010025" cy="1247789"/>
            <a:chOff x="0" y="0"/>
            <a:chExt cx="5346700" cy="166371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9050"/>
              <a:ext cx="53467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Simple Reflex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15451"/>
              <a:ext cx="53467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Reacts to stimuli based on simple rules.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981575" y="7200900"/>
            <a:ext cx="4010025" cy="1247789"/>
            <a:chOff x="0" y="0"/>
            <a:chExt cx="5346700" cy="166371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53467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Model-Based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15451"/>
              <a:ext cx="53467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Uses internal models to understand its environment.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cap="flat" w="9525">
            <a:solidFill>
              <a:srgbClr val="004D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7419114" y="96764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200">
                <a:solidFill>
                  <a:srgbClr val="004D40"/>
                </a:solidFill>
                <a:latin typeface="Telegraf Bold"/>
                <a:ea typeface="Telegraf Bold"/>
                <a:cs typeface="Telegraf Bold"/>
                <a:sym typeface="Telegraf Bold"/>
              </a:rPr>
              <a:t>6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296400" y="7200900"/>
            <a:ext cx="4010025" cy="1247789"/>
            <a:chOff x="0" y="0"/>
            <a:chExt cx="5346700" cy="166371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9050"/>
              <a:ext cx="53467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Goal-Based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715451"/>
              <a:ext cx="53467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Makes decisions to achieve specific goals.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611225" y="7200900"/>
            <a:ext cx="4010025" cy="1247789"/>
            <a:chOff x="0" y="0"/>
            <a:chExt cx="5346700" cy="1663718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19050"/>
              <a:ext cx="53467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Collaborative Agents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715451"/>
              <a:ext cx="53467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Different agents working together for better outcomes.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EB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581025"/>
            <a:ext cx="1326318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7000" spc="-70" strike="noStrike" u="none">
                <a:solidFill>
                  <a:srgbClr val="0288D1"/>
                </a:solidFill>
                <a:latin typeface="Telegraf Bold"/>
                <a:ea typeface="Telegraf Bold"/>
                <a:cs typeface="Telegraf Bold"/>
                <a:sym typeface="Telegraf Bold"/>
              </a:rPr>
              <a:t>Understanding AI Agents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2457450"/>
            <a:ext cx="4010025" cy="4476750"/>
            <a:chOff x="0" y="0"/>
            <a:chExt cx="922951" cy="10303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2951" cy="1030373"/>
            </a:xfrm>
            <a:custGeom>
              <a:avLst/>
              <a:gdLst/>
              <a:ahLst/>
              <a:cxnLst/>
              <a:rect r="r" b="b" t="t" l="l"/>
              <a:pathLst>
                <a:path h="1030373" w="922951">
                  <a:moveTo>
                    <a:pt x="67572" y="0"/>
                  </a:moveTo>
                  <a:lnTo>
                    <a:pt x="855378" y="0"/>
                  </a:lnTo>
                  <a:cubicBezTo>
                    <a:pt x="873300" y="0"/>
                    <a:pt x="890487" y="7119"/>
                    <a:pt x="903159" y="19792"/>
                  </a:cubicBezTo>
                  <a:cubicBezTo>
                    <a:pt x="915832" y="32464"/>
                    <a:pt x="922951" y="49651"/>
                    <a:pt x="922951" y="67572"/>
                  </a:cubicBezTo>
                  <a:lnTo>
                    <a:pt x="922951" y="962800"/>
                  </a:lnTo>
                  <a:cubicBezTo>
                    <a:pt x="922951" y="980722"/>
                    <a:pt x="915832" y="997909"/>
                    <a:pt x="903159" y="1010581"/>
                  </a:cubicBezTo>
                  <a:cubicBezTo>
                    <a:pt x="890487" y="1023253"/>
                    <a:pt x="873300" y="1030373"/>
                    <a:pt x="855378" y="1030373"/>
                  </a:cubicBezTo>
                  <a:lnTo>
                    <a:pt x="67572" y="1030373"/>
                  </a:lnTo>
                  <a:cubicBezTo>
                    <a:pt x="49651" y="1030373"/>
                    <a:pt x="32464" y="1023253"/>
                    <a:pt x="19792" y="1010581"/>
                  </a:cubicBezTo>
                  <a:cubicBezTo>
                    <a:pt x="7119" y="997909"/>
                    <a:pt x="0" y="980722"/>
                    <a:pt x="0" y="962800"/>
                  </a:cubicBezTo>
                  <a:lnTo>
                    <a:pt x="0" y="67572"/>
                  </a:lnTo>
                  <a:cubicBezTo>
                    <a:pt x="0" y="49651"/>
                    <a:pt x="7119" y="32464"/>
                    <a:pt x="19792" y="19792"/>
                  </a:cubicBezTo>
                  <a:cubicBezTo>
                    <a:pt x="32464" y="7119"/>
                    <a:pt x="49651" y="0"/>
                    <a:pt x="6757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52" r="0" b="-25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981575" y="2457450"/>
            <a:ext cx="4010025" cy="4476750"/>
            <a:chOff x="0" y="0"/>
            <a:chExt cx="922951" cy="10303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2951" cy="1030373"/>
            </a:xfrm>
            <a:custGeom>
              <a:avLst/>
              <a:gdLst/>
              <a:ahLst/>
              <a:cxnLst/>
              <a:rect r="r" b="b" t="t" l="l"/>
              <a:pathLst>
                <a:path h="1030373" w="922951">
                  <a:moveTo>
                    <a:pt x="67572" y="0"/>
                  </a:moveTo>
                  <a:lnTo>
                    <a:pt x="855378" y="0"/>
                  </a:lnTo>
                  <a:cubicBezTo>
                    <a:pt x="873300" y="0"/>
                    <a:pt x="890487" y="7119"/>
                    <a:pt x="903159" y="19792"/>
                  </a:cubicBezTo>
                  <a:cubicBezTo>
                    <a:pt x="915832" y="32464"/>
                    <a:pt x="922951" y="49651"/>
                    <a:pt x="922951" y="67572"/>
                  </a:cubicBezTo>
                  <a:lnTo>
                    <a:pt x="922951" y="962800"/>
                  </a:lnTo>
                  <a:cubicBezTo>
                    <a:pt x="922951" y="980722"/>
                    <a:pt x="915832" y="997909"/>
                    <a:pt x="903159" y="1010581"/>
                  </a:cubicBezTo>
                  <a:cubicBezTo>
                    <a:pt x="890487" y="1023253"/>
                    <a:pt x="873300" y="1030373"/>
                    <a:pt x="855378" y="1030373"/>
                  </a:cubicBezTo>
                  <a:lnTo>
                    <a:pt x="67572" y="1030373"/>
                  </a:lnTo>
                  <a:cubicBezTo>
                    <a:pt x="49651" y="1030373"/>
                    <a:pt x="32464" y="1023253"/>
                    <a:pt x="19792" y="1010581"/>
                  </a:cubicBezTo>
                  <a:cubicBezTo>
                    <a:pt x="7119" y="997909"/>
                    <a:pt x="0" y="980722"/>
                    <a:pt x="0" y="962800"/>
                  </a:cubicBezTo>
                  <a:lnTo>
                    <a:pt x="0" y="67572"/>
                  </a:lnTo>
                  <a:cubicBezTo>
                    <a:pt x="0" y="49651"/>
                    <a:pt x="7119" y="32464"/>
                    <a:pt x="19792" y="19792"/>
                  </a:cubicBezTo>
                  <a:cubicBezTo>
                    <a:pt x="32464" y="7119"/>
                    <a:pt x="49651" y="0"/>
                    <a:pt x="6757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2" r="0" b="-2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296400" y="2457450"/>
            <a:ext cx="4010025" cy="4476750"/>
            <a:chOff x="0" y="0"/>
            <a:chExt cx="922951" cy="10303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2951" cy="1030373"/>
            </a:xfrm>
            <a:custGeom>
              <a:avLst/>
              <a:gdLst/>
              <a:ahLst/>
              <a:cxnLst/>
              <a:rect r="r" b="b" t="t" l="l"/>
              <a:pathLst>
                <a:path h="1030373" w="922951">
                  <a:moveTo>
                    <a:pt x="67572" y="0"/>
                  </a:moveTo>
                  <a:lnTo>
                    <a:pt x="855378" y="0"/>
                  </a:lnTo>
                  <a:cubicBezTo>
                    <a:pt x="873300" y="0"/>
                    <a:pt x="890487" y="7119"/>
                    <a:pt x="903159" y="19792"/>
                  </a:cubicBezTo>
                  <a:cubicBezTo>
                    <a:pt x="915832" y="32464"/>
                    <a:pt x="922951" y="49651"/>
                    <a:pt x="922951" y="67572"/>
                  </a:cubicBezTo>
                  <a:lnTo>
                    <a:pt x="922951" y="962800"/>
                  </a:lnTo>
                  <a:cubicBezTo>
                    <a:pt x="922951" y="980722"/>
                    <a:pt x="915832" y="997909"/>
                    <a:pt x="903159" y="1010581"/>
                  </a:cubicBezTo>
                  <a:cubicBezTo>
                    <a:pt x="890487" y="1023253"/>
                    <a:pt x="873300" y="1030373"/>
                    <a:pt x="855378" y="1030373"/>
                  </a:cubicBezTo>
                  <a:lnTo>
                    <a:pt x="67572" y="1030373"/>
                  </a:lnTo>
                  <a:cubicBezTo>
                    <a:pt x="49651" y="1030373"/>
                    <a:pt x="32464" y="1023253"/>
                    <a:pt x="19792" y="1010581"/>
                  </a:cubicBezTo>
                  <a:cubicBezTo>
                    <a:pt x="7119" y="997909"/>
                    <a:pt x="0" y="980722"/>
                    <a:pt x="0" y="962800"/>
                  </a:cubicBezTo>
                  <a:lnTo>
                    <a:pt x="0" y="67572"/>
                  </a:lnTo>
                  <a:cubicBezTo>
                    <a:pt x="0" y="49651"/>
                    <a:pt x="7119" y="32464"/>
                    <a:pt x="19792" y="19792"/>
                  </a:cubicBezTo>
                  <a:cubicBezTo>
                    <a:pt x="32464" y="7119"/>
                    <a:pt x="49651" y="0"/>
                    <a:pt x="6757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52" r="0" b="-252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611225" y="2457450"/>
            <a:ext cx="4005597" cy="4476750"/>
            <a:chOff x="0" y="0"/>
            <a:chExt cx="921932" cy="10303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1932" cy="1030373"/>
            </a:xfrm>
            <a:custGeom>
              <a:avLst/>
              <a:gdLst/>
              <a:ahLst/>
              <a:cxnLst/>
              <a:rect r="r" b="b" t="t" l="l"/>
              <a:pathLst>
                <a:path h="1030373" w="921932">
                  <a:moveTo>
                    <a:pt x="67647" y="0"/>
                  </a:moveTo>
                  <a:lnTo>
                    <a:pt x="854285" y="0"/>
                  </a:lnTo>
                  <a:cubicBezTo>
                    <a:pt x="872226" y="0"/>
                    <a:pt x="889432" y="7127"/>
                    <a:pt x="902118" y="19813"/>
                  </a:cubicBezTo>
                  <a:cubicBezTo>
                    <a:pt x="914805" y="32500"/>
                    <a:pt x="921932" y="49706"/>
                    <a:pt x="921932" y="67647"/>
                  </a:cubicBezTo>
                  <a:lnTo>
                    <a:pt x="921932" y="962726"/>
                  </a:lnTo>
                  <a:cubicBezTo>
                    <a:pt x="921932" y="980667"/>
                    <a:pt x="914805" y="997873"/>
                    <a:pt x="902118" y="1010559"/>
                  </a:cubicBezTo>
                  <a:cubicBezTo>
                    <a:pt x="889432" y="1023246"/>
                    <a:pt x="872226" y="1030373"/>
                    <a:pt x="854285" y="1030373"/>
                  </a:cubicBezTo>
                  <a:lnTo>
                    <a:pt x="67647" y="1030373"/>
                  </a:lnTo>
                  <a:cubicBezTo>
                    <a:pt x="30287" y="1030373"/>
                    <a:pt x="0" y="1000086"/>
                    <a:pt x="0" y="962726"/>
                  </a:cubicBezTo>
                  <a:lnTo>
                    <a:pt x="0" y="67647"/>
                  </a:lnTo>
                  <a:cubicBezTo>
                    <a:pt x="0" y="49706"/>
                    <a:pt x="7127" y="32500"/>
                    <a:pt x="19813" y="19813"/>
                  </a:cubicBezTo>
                  <a:cubicBezTo>
                    <a:pt x="32500" y="7127"/>
                    <a:pt x="49706" y="0"/>
                    <a:pt x="67647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96" r="0" b="-19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66750" y="7200900"/>
            <a:ext cx="4010025" cy="1206831"/>
            <a:chOff x="0" y="0"/>
            <a:chExt cx="5346700" cy="160910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5346700" cy="564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52"/>
                </a:lnSpc>
              </a:pPr>
              <a:r>
                <a:rPr lang="en-US" b="true" sz="2775" spc="-27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Utility Agent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60841"/>
              <a:ext cx="53467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Utility-based agents make decisions based on preferences.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981575" y="7200900"/>
            <a:ext cx="4010025" cy="1206831"/>
            <a:chOff x="0" y="0"/>
            <a:chExt cx="5346700" cy="160910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5346700" cy="564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52"/>
                </a:lnSpc>
              </a:pPr>
              <a:r>
                <a:rPr lang="en-US" b="true" sz="2775" spc="-27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Static Environment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60841"/>
              <a:ext cx="53467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Static environments have unchanging conditions for agents.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cap="flat" w="9525">
            <a:solidFill>
              <a:srgbClr val="004D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7419114" y="96764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200">
                <a:solidFill>
                  <a:srgbClr val="004D40"/>
                </a:solidFill>
                <a:latin typeface="Telegraf Bold"/>
                <a:ea typeface="Telegraf Bold"/>
                <a:cs typeface="Telegraf Bold"/>
                <a:sym typeface="Telegraf Bold"/>
              </a:rPr>
              <a:t>7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296400" y="7200900"/>
            <a:ext cx="4010025" cy="1206831"/>
            <a:chOff x="0" y="0"/>
            <a:chExt cx="5346700" cy="160910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5346700" cy="564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52"/>
                </a:lnSpc>
              </a:pPr>
              <a:r>
                <a:rPr lang="en-US" b="true" sz="2775" spc="-27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Dynamic Environment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60841"/>
              <a:ext cx="53467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Dynamic environments constantly change and require adaptation.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611225" y="7200900"/>
            <a:ext cx="4010025" cy="1940256"/>
            <a:chOff x="0" y="0"/>
            <a:chExt cx="5346700" cy="2587008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9525"/>
              <a:ext cx="5346700" cy="1072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52"/>
                </a:lnSpc>
              </a:pPr>
              <a:r>
                <a:rPr lang="en-US" b="true" sz="2775" spc="-27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Deterministic vs. Stochastic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168841"/>
              <a:ext cx="5346700" cy="1418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Deterministic environments offer predictable results; stochastic do not.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D4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934213"/>
            <a:ext cx="11201400" cy="1644650"/>
            <a:chOff x="0" y="0"/>
            <a:chExt cx="14935200" cy="219286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71650"/>
              <a:ext cx="14935200" cy="421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00"/>
                </a:lnSpc>
              </a:pPr>
              <a:r>
                <a:rPr lang="en-US" sz="2000" spc="-20" strike="noStrike" u="none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Discover how algorithms efficiently find solutions in AI.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4935200" cy="1423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99"/>
                </a:lnSpc>
              </a:pPr>
              <a:r>
                <a:rPr lang="en-US" b="true" sz="6999" spc="-69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Search Algorithms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6038850"/>
            <a:chOff x="0" y="0"/>
            <a:chExt cx="2161206" cy="713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1206" cy="713648"/>
            </a:xfrm>
            <a:custGeom>
              <a:avLst/>
              <a:gdLst/>
              <a:ahLst/>
              <a:cxnLst/>
              <a:rect r="r" b="b" t="t" l="l"/>
              <a:pathLst>
                <a:path h="713648" w="2161206">
                  <a:moveTo>
                    <a:pt x="0" y="0"/>
                  </a:moveTo>
                  <a:lnTo>
                    <a:pt x="2161206" y="0"/>
                  </a:lnTo>
                  <a:lnTo>
                    <a:pt x="2161206" y="713648"/>
                  </a:lnTo>
                  <a:lnTo>
                    <a:pt x="0" y="713648"/>
                  </a:lnTo>
                  <a:close/>
                </a:path>
              </a:pathLst>
            </a:custGeom>
            <a:blipFill>
              <a:blip r:embed="rId2"/>
              <a:stretch>
                <a:fillRect l="0" t="-5268" r="0" b="-5268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cap="flat" w="9525">
            <a:solidFill>
              <a:srgbClr val="004D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7526744" y="96764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200">
                <a:solidFill>
                  <a:srgbClr val="004D40"/>
                </a:solidFill>
                <a:latin typeface="Telegraf Bold"/>
                <a:ea typeface="Telegraf Bold"/>
                <a:cs typeface="Telegraf Bold"/>
                <a:sym typeface="Telegraf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EB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581025"/>
            <a:ext cx="1326318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7000" spc="-70" strike="noStrike" u="none">
                <a:solidFill>
                  <a:srgbClr val="0288D1"/>
                </a:solidFill>
                <a:latin typeface="Telegraf Bold"/>
                <a:ea typeface="Telegraf Bold"/>
                <a:cs typeface="Telegraf Bold"/>
                <a:sym typeface="Telegraf Bold"/>
              </a:rPr>
              <a:t>Uninformed Search Methods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2457450"/>
            <a:ext cx="4010025" cy="4476750"/>
            <a:chOff x="0" y="0"/>
            <a:chExt cx="922951" cy="10303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2951" cy="1030373"/>
            </a:xfrm>
            <a:custGeom>
              <a:avLst/>
              <a:gdLst/>
              <a:ahLst/>
              <a:cxnLst/>
              <a:rect r="r" b="b" t="t" l="l"/>
              <a:pathLst>
                <a:path h="1030373" w="922951">
                  <a:moveTo>
                    <a:pt x="67572" y="0"/>
                  </a:moveTo>
                  <a:lnTo>
                    <a:pt x="855378" y="0"/>
                  </a:lnTo>
                  <a:cubicBezTo>
                    <a:pt x="873300" y="0"/>
                    <a:pt x="890487" y="7119"/>
                    <a:pt x="903159" y="19792"/>
                  </a:cubicBezTo>
                  <a:cubicBezTo>
                    <a:pt x="915832" y="32464"/>
                    <a:pt x="922951" y="49651"/>
                    <a:pt x="922951" y="67572"/>
                  </a:cubicBezTo>
                  <a:lnTo>
                    <a:pt x="922951" y="962800"/>
                  </a:lnTo>
                  <a:cubicBezTo>
                    <a:pt x="922951" y="980722"/>
                    <a:pt x="915832" y="997909"/>
                    <a:pt x="903159" y="1010581"/>
                  </a:cubicBezTo>
                  <a:cubicBezTo>
                    <a:pt x="890487" y="1023253"/>
                    <a:pt x="873300" y="1030373"/>
                    <a:pt x="855378" y="1030373"/>
                  </a:cubicBezTo>
                  <a:lnTo>
                    <a:pt x="67572" y="1030373"/>
                  </a:lnTo>
                  <a:cubicBezTo>
                    <a:pt x="49651" y="1030373"/>
                    <a:pt x="32464" y="1023253"/>
                    <a:pt x="19792" y="1010581"/>
                  </a:cubicBezTo>
                  <a:cubicBezTo>
                    <a:pt x="7119" y="997909"/>
                    <a:pt x="0" y="980722"/>
                    <a:pt x="0" y="962800"/>
                  </a:cubicBezTo>
                  <a:lnTo>
                    <a:pt x="0" y="67572"/>
                  </a:lnTo>
                  <a:cubicBezTo>
                    <a:pt x="0" y="49651"/>
                    <a:pt x="7119" y="32464"/>
                    <a:pt x="19792" y="19792"/>
                  </a:cubicBezTo>
                  <a:cubicBezTo>
                    <a:pt x="32464" y="7119"/>
                    <a:pt x="49651" y="0"/>
                    <a:pt x="6757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52" r="0" b="-25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981575" y="2457450"/>
            <a:ext cx="4010025" cy="4476750"/>
            <a:chOff x="0" y="0"/>
            <a:chExt cx="922951" cy="10303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2951" cy="1030373"/>
            </a:xfrm>
            <a:custGeom>
              <a:avLst/>
              <a:gdLst/>
              <a:ahLst/>
              <a:cxnLst/>
              <a:rect r="r" b="b" t="t" l="l"/>
              <a:pathLst>
                <a:path h="1030373" w="922951">
                  <a:moveTo>
                    <a:pt x="67572" y="0"/>
                  </a:moveTo>
                  <a:lnTo>
                    <a:pt x="855378" y="0"/>
                  </a:lnTo>
                  <a:cubicBezTo>
                    <a:pt x="873300" y="0"/>
                    <a:pt x="890487" y="7119"/>
                    <a:pt x="903159" y="19792"/>
                  </a:cubicBezTo>
                  <a:cubicBezTo>
                    <a:pt x="915832" y="32464"/>
                    <a:pt x="922951" y="49651"/>
                    <a:pt x="922951" y="67572"/>
                  </a:cubicBezTo>
                  <a:lnTo>
                    <a:pt x="922951" y="962800"/>
                  </a:lnTo>
                  <a:cubicBezTo>
                    <a:pt x="922951" y="980722"/>
                    <a:pt x="915832" y="997909"/>
                    <a:pt x="903159" y="1010581"/>
                  </a:cubicBezTo>
                  <a:cubicBezTo>
                    <a:pt x="890487" y="1023253"/>
                    <a:pt x="873300" y="1030373"/>
                    <a:pt x="855378" y="1030373"/>
                  </a:cubicBezTo>
                  <a:lnTo>
                    <a:pt x="67572" y="1030373"/>
                  </a:lnTo>
                  <a:cubicBezTo>
                    <a:pt x="49651" y="1030373"/>
                    <a:pt x="32464" y="1023253"/>
                    <a:pt x="19792" y="1010581"/>
                  </a:cubicBezTo>
                  <a:cubicBezTo>
                    <a:pt x="7119" y="997909"/>
                    <a:pt x="0" y="980722"/>
                    <a:pt x="0" y="962800"/>
                  </a:cubicBezTo>
                  <a:lnTo>
                    <a:pt x="0" y="67572"/>
                  </a:lnTo>
                  <a:cubicBezTo>
                    <a:pt x="0" y="49651"/>
                    <a:pt x="7119" y="32464"/>
                    <a:pt x="19792" y="19792"/>
                  </a:cubicBezTo>
                  <a:cubicBezTo>
                    <a:pt x="32464" y="7119"/>
                    <a:pt x="49651" y="0"/>
                    <a:pt x="6757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52" r="0" b="-25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296400" y="2457450"/>
            <a:ext cx="4010025" cy="4476750"/>
            <a:chOff x="0" y="0"/>
            <a:chExt cx="922951" cy="10303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2951" cy="1030373"/>
            </a:xfrm>
            <a:custGeom>
              <a:avLst/>
              <a:gdLst/>
              <a:ahLst/>
              <a:cxnLst/>
              <a:rect r="r" b="b" t="t" l="l"/>
              <a:pathLst>
                <a:path h="1030373" w="922951">
                  <a:moveTo>
                    <a:pt x="67572" y="0"/>
                  </a:moveTo>
                  <a:lnTo>
                    <a:pt x="855378" y="0"/>
                  </a:lnTo>
                  <a:cubicBezTo>
                    <a:pt x="873300" y="0"/>
                    <a:pt x="890487" y="7119"/>
                    <a:pt x="903159" y="19792"/>
                  </a:cubicBezTo>
                  <a:cubicBezTo>
                    <a:pt x="915832" y="32464"/>
                    <a:pt x="922951" y="49651"/>
                    <a:pt x="922951" y="67572"/>
                  </a:cubicBezTo>
                  <a:lnTo>
                    <a:pt x="922951" y="962800"/>
                  </a:lnTo>
                  <a:cubicBezTo>
                    <a:pt x="922951" y="980722"/>
                    <a:pt x="915832" y="997909"/>
                    <a:pt x="903159" y="1010581"/>
                  </a:cubicBezTo>
                  <a:cubicBezTo>
                    <a:pt x="890487" y="1023253"/>
                    <a:pt x="873300" y="1030373"/>
                    <a:pt x="855378" y="1030373"/>
                  </a:cubicBezTo>
                  <a:lnTo>
                    <a:pt x="67572" y="1030373"/>
                  </a:lnTo>
                  <a:cubicBezTo>
                    <a:pt x="49651" y="1030373"/>
                    <a:pt x="32464" y="1023253"/>
                    <a:pt x="19792" y="1010581"/>
                  </a:cubicBezTo>
                  <a:cubicBezTo>
                    <a:pt x="7119" y="997909"/>
                    <a:pt x="0" y="980722"/>
                    <a:pt x="0" y="962800"/>
                  </a:cubicBezTo>
                  <a:lnTo>
                    <a:pt x="0" y="67572"/>
                  </a:lnTo>
                  <a:cubicBezTo>
                    <a:pt x="0" y="49651"/>
                    <a:pt x="7119" y="32464"/>
                    <a:pt x="19792" y="19792"/>
                  </a:cubicBezTo>
                  <a:cubicBezTo>
                    <a:pt x="32464" y="7119"/>
                    <a:pt x="49651" y="0"/>
                    <a:pt x="6757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52" r="0" b="-252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611225" y="2457450"/>
            <a:ext cx="4005597" cy="4476750"/>
            <a:chOff x="0" y="0"/>
            <a:chExt cx="921932" cy="10303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1932" cy="1030373"/>
            </a:xfrm>
            <a:custGeom>
              <a:avLst/>
              <a:gdLst/>
              <a:ahLst/>
              <a:cxnLst/>
              <a:rect r="r" b="b" t="t" l="l"/>
              <a:pathLst>
                <a:path h="1030373" w="921932">
                  <a:moveTo>
                    <a:pt x="67647" y="0"/>
                  </a:moveTo>
                  <a:lnTo>
                    <a:pt x="854285" y="0"/>
                  </a:lnTo>
                  <a:cubicBezTo>
                    <a:pt x="872226" y="0"/>
                    <a:pt x="889432" y="7127"/>
                    <a:pt x="902118" y="19813"/>
                  </a:cubicBezTo>
                  <a:cubicBezTo>
                    <a:pt x="914805" y="32500"/>
                    <a:pt x="921932" y="49706"/>
                    <a:pt x="921932" y="67647"/>
                  </a:cubicBezTo>
                  <a:lnTo>
                    <a:pt x="921932" y="962726"/>
                  </a:lnTo>
                  <a:cubicBezTo>
                    <a:pt x="921932" y="980667"/>
                    <a:pt x="914805" y="997873"/>
                    <a:pt x="902118" y="1010559"/>
                  </a:cubicBezTo>
                  <a:cubicBezTo>
                    <a:pt x="889432" y="1023246"/>
                    <a:pt x="872226" y="1030373"/>
                    <a:pt x="854285" y="1030373"/>
                  </a:cubicBezTo>
                  <a:lnTo>
                    <a:pt x="67647" y="1030373"/>
                  </a:lnTo>
                  <a:cubicBezTo>
                    <a:pt x="30287" y="1030373"/>
                    <a:pt x="0" y="1000086"/>
                    <a:pt x="0" y="962726"/>
                  </a:cubicBezTo>
                  <a:lnTo>
                    <a:pt x="0" y="67647"/>
                  </a:lnTo>
                  <a:cubicBezTo>
                    <a:pt x="0" y="49706"/>
                    <a:pt x="7127" y="32500"/>
                    <a:pt x="19813" y="19813"/>
                  </a:cubicBezTo>
                  <a:cubicBezTo>
                    <a:pt x="32500" y="7127"/>
                    <a:pt x="49706" y="0"/>
                    <a:pt x="67647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96" r="0" b="-19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66750" y="7200900"/>
            <a:ext cx="4010025" cy="1247789"/>
            <a:chOff x="0" y="0"/>
            <a:chExt cx="5346700" cy="166371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9050"/>
              <a:ext cx="53467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Breadth-First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15451"/>
              <a:ext cx="53467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Explores all neighbors before deeper paths.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981575" y="7200900"/>
            <a:ext cx="4010025" cy="1247789"/>
            <a:chOff x="0" y="0"/>
            <a:chExt cx="5346700" cy="166371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53467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Depth-First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15451"/>
              <a:ext cx="53467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Follows a single path to its end first.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666750" y="9620250"/>
            <a:ext cx="16954500" cy="0"/>
          </a:xfrm>
          <a:prstGeom prst="line">
            <a:avLst/>
          </a:prstGeom>
          <a:ln cap="flat" w="9525">
            <a:solidFill>
              <a:srgbClr val="004D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7419114" y="9676442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 marL="0" indent="0" lvl="0">
              <a:lnSpc>
                <a:spcPts val="1679"/>
              </a:lnSpc>
              <a:spcBef>
                <a:spcPct val="0"/>
              </a:spcBef>
            </a:pPr>
            <a:r>
              <a:rPr lang="en-US" b="true" sz="1200">
                <a:solidFill>
                  <a:srgbClr val="004D40"/>
                </a:solidFill>
                <a:latin typeface="Telegraf Bold"/>
                <a:ea typeface="Telegraf Bold"/>
                <a:cs typeface="Telegraf Bold"/>
                <a:sym typeface="Telegraf Bold"/>
              </a:rPr>
              <a:t>9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296400" y="7200900"/>
            <a:ext cx="4010025" cy="1247789"/>
            <a:chOff x="0" y="0"/>
            <a:chExt cx="5346700" cy="166371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9050"/>
              <a:ext cx="53467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Depth-Limited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715451"/>
              <a:ext cx="53467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Restricts depth to control search space.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611225" y="7200900"/>
            <a:ext cx="4010025" cy="1247789"/>
            <a:chOff x="0" y="0"/>
            <a:chExt cx="5346700" cy="1663718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19050"/>
              <a:ext cx="5346700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00"/>
                </a:lnSpc>
              </a:pPr>
              <a:r>
                <a:rPr lang="en-US" b="true" sz="3000" spc="-30" strike="noStrike" u="none">
                  <a:solidFill>
                    <a:srgbClr val="004D4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Comparison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715451"/>
              <a:ext cx="534670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-20">
                  <a:solidFill>
                    <a:srgbClr val="004D40"/>
                  </a:solidFill>
                  <a:latin typeface="Telegraf"/>
                  <a:ea typeface="Telegraf"/>
                  <a:cs typeface="Telegraf"/>
                  <a:sym typeface="Telegraf"/>
                </a:rPr>
                <a:t>Highlights differences of search strategies visually.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Teaching Machines to Think</dc:description>
  <dc:identifier>DAG3AE8Ky_o</dc:identifier>
  <dcterms:modified xsi:type="dcterms:W3CDTF">2011-08-01T06:04:30Z</dcterms:modified>
  <cp:revision>1</cp:revision>
  <dc:title>Presentation - Teaching Machines to Think</dc:title>
</cp:coreProperties>
</file>